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60" r:id="rId5"/>
    <p:sldId id="259" r:id="rId6"/>
    <p:sldId id="263"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3350" autoAdjust="0"/>
  </p:normalViewPr>
  <p:slideViewPr>
    <p:cSldViewPr snapToGrid="0">
      <p:cViewPr varScale="1">
        <p:scale>
          <a:sx n="119" d="100"/>
          <a:sy n="119" d="100"/>
        </p:scale>
        <p:origin x="1518" y="10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80FA55-6186-4186-8165-139E0F72A4C7}" type="datetimeFigureOut">
              <a:rPr lang="en-US" smtClean="0"/>
              <a:pPr/>
              <a:t>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4D089B-E2A0-4398-BFCA-1A03C59145C3}" type="slidenum">
              <a:rPr lang="en-US" smtClean="0"/>
              <a:pPr/>
              <a:t>‹#›</a:t>
            </a:fld>
            <a:endParaRPr lang="en-US"/>
          </a:p>
        </p:txBody>
      </p:sp>
    </p:spTree>
    <p:extLst>
      <p:ext uri="{BB962C8B-B14F-4D97-AF65-F5344CB8AC3E}">
        <p14:creationId xmlns:p14="http://schemas.microsoft.com/office/powerpoint/2010/main" val="1203342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4D089B-E2A0-4398-BFCA-1A03C59145C3}" type="slidenum">
              <a:rPr lang="en-US" smtClean="0"/>
              <a:pPr/>
              <a:t>1</a:t>
            </a:fld>
            <a:endParaRPr lang="en-US"/>
          </a:p>
        </p:txBody>
      </p:sp>
    </p:spTree>
    <p:extLst>
      <p:ext uri="{BB962C8B-B14F-4D97-AF65-F5344CB8AC3E}">
        <p14:creationId xmlns:p14="http://schemas.microsoft.com/office/powerpoint/2010/main" val="1223511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latin typeface="+mn-lt"/>
                <a:ea typeface="+mn-ea"/>
                <a:cs typeface="+mn-cs"/>
              </a:rPr>
              <a:t>After fourteen years the current model of professional development has still not changed significantly. Educators are given exciting ideas to implement, but translating those new concepts to the classroom continues to be difficult for five reasons covered later in this presentation. This leaves the vast majority of educators with the opinion that PD is a big waste of time that could be better spent working in our classrooms on lessons. Ironically, these are the same tired lessons that model the issues that the PD attempted to change in the first place.</a:t>
            </a:r>
            <a:endParaRPr lang="en-US" dirty="0"/>
          </a:p>
        </p:txBody>
      </p:sp>
      <p:sp>
        <p:nvSpPr>
          <p:cNvPr id="4" name="Slide Number Placeholder 3"/>
          <p:cNvSpPr>
            <a:spLocks noGrp="1"/>
          </p:cNvSpPr>
          <p:nvPr>
            <p:ph type="sldNum" sz="quarter" idx="5"/>
          </p:nvPr>
        </p:nvSpPr>
        <p:spPr/>
        <p:txBody>
          <a:bodyPr/>
          <a:lstStyle/>
          <a:p>
            <a:fld id="{AC4D089B-E2A0-4398-BFCA-1A03C59145C3}" type="slidenum">
              <a:rPr lang="en-US" smtClean="0"/>
              <a:pPr/>
              <a:t>2</a:t>
            </a:fld>
            <a:endParaRPr lang="en-US"/>
          </a:p>
        </p:txBody>
      </p:sp>
    </p:spTree>
    <p:extLst>
      <p:ext uri="{BB962C8B-B14F-4D97-AF65-F5344CB8AC3E}">
        <p14:creationId xmlns:p14="http://schemas.microsoft.com/office/powerpoint/2010/main" val="426625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too often, teachers are subjected to </a:t>
            </a:r>
            <a:r>
              <a:rPr lang="en-US" dirty="0" err="1"/>
              <a:t>sit</a:t>
            </a:r>
            <a:r>
              <a:rPr lang="en-US" baseline="0" dirty="0" err="1"/>
              <a:t>’</a:t>
            </a:r>
            <a:r>
              <a:rPr lang="en-US" dirty="0" err="1"/>
              <a:t>n’get</a:t>
            </a:r>
            <a:r>
              <a:rPr lang="en-US" dirty="0"/>
              <a:t> learning that is frowned upon in the classroom. According to David Phillips (2014), people learn more when engaged and when simulation is purposeful, meaningful, and direct. Yet, teachers are subjected to walls of text and excessive amounts of clever imagery to try to make a point in our PD. This detracts from the message and, rather than capture the minds of professionals, causes disengagement instead (Phillips,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ffectLst/>
              </a:rPr>
              <a:t>TedTalk</a:t>
            </a:r>
            <a:r>
              <a:rPr lang="en-US" dirty="0">
                <a:effectLst/>
              </a:rPr>
              <a:t>. (2014). </a:t>
            </a:r>
            <a:r>
              <a:rPr lang="en-US" i="1" dirty="0">
                <a:effectLst/>
              </a:rPr>
              <a:t>How to avoid death By PowerPoint</a:t>
            </a:r>
            <a:r>
              <a:rPr lang="en-US" dirty="0">
                <a:effectLst/>
              </a:rPr>
              <a:t>. </a:t>
            </a:r>
            <a:r>
              <a:rPr lang="en-US" i="1" dirty="0">
                <a:effectLst/>
              </a:rPr>
              <a:t>YouTube</a:t>
            </a:r>
            <a:r>
              <a:rPr lang="en-US" dirty="0">
                <a:effectLst/>
              </a:rPr>
              <a:t>. Retrieved February 7, 2023, from https://youtu.be/Iwpi1Lm6dFo. </a:t>
            </a:r>
          </a:p>
          <a:p>
            <a:endParaRPr lang="en-US" dirty="0"/>
          </a:p>
        </p:txBody>
      </p:sp>
      <p:sp>
        <p:nvSpPr>
          <p:cNvPr id="4" name="Slide Number Placeholder 3"/>
          <p:cNvSpPr>
            <a:spLocks noGrp="1"/>
          </p:cNvSpPr>
          <p:nvPr>
            <p:ph type="sldNum" sz="quarter" idx="5"/>
          </p:nvPr>
        </p:nvSpPr>
        <p:spPr/>
        <p:txBody>
          <a:bodyPr/>
          <a:lstStyle/>
          <a:p>
            <a:fld id="{AC4D089B-E2A0-4398-BFCA-1A03C59145C3}" type="slidenum">
              <a:rPr lang="en-US" smtClean="0"/>
              <a:pPr/>
              <a:t>3</a:t>
            </a:fld>
            <a:endParaRPr lang="en-US"/>
          </a:p>
        </p:txBody>
      </p:sp>
    </p:spTree>
    <p:extLst>
      <p:ext uri="{BB962C8B-B14F-4D97-AF65-F5344CB8AC3E}">
        <p14:creationId xmlns:p14="http://schemas.microsoft.com/office/powerpoint/2010/main" val="17909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Provided is a slide from a Science PD Summer Academy held in 2018. This image shows a picture that helps learners think critically. This example is in Biology,</a:t>
            </a:r>
            <a:r>
              <a:rPr lang="en-US" baseline="0" dirty="0"/>
              <a:t> </a:t>
            </a:r>
            <a:r>
              <a:rPr lang="en-US" dirty="0"/>
              <a:t>yet I teach Astronomy. Despite the difference in domains, I was not given time to create my own version of this strategy. I loved the concept, but when I returned to my classroom, I couldn’t figure</a:t>
            </a:r>
            <a:r>
              <a:rPr lang="en-US" baseline="0" dirty="0"/>
              <a:t> out </a:t>
            </a:r>
            <a:r>
              <a:rPr lang="en-US" dirty="0"/>
              <a:t>how to implement it based on the rest of the PD discussion. This is the only information I have from that concept since no time was provided to process or contextualize for other domains or even other topics within Biology. Due to lack of time, I set the concept aside and now only pulled it back out to illustrate my point that a great concept that fails to connect falls flat. I have no experience teaching</a:t>
            </a:r>
            <a:r>
              <a:rPr lang="en-US" baseline="0" dirty="0"/>
              <a:t> Biology so transitioning this concept to my classroom would require a significant amount of work on my part. </a:t>
            </a:r>
            <a:r>
              <a:rPr lang="en-US" dirty="0"/>
              <a:t>Educators need professional development that is transferable; however, this idea requires a significate time investment. The creation of concepts such as these is complex and would require deep content knowledge, creativity, and ongoing support from other professionals to effectively implement within a variety of domains.</a:t>
            </a:r>
          </a:p>
          <a:p>
            <a:endParaRPr lang="en-US" dirty="0"/>
          </a:p>
        </p:txBody>
      </p:sp>
      <p:sp>
        <p:nvSpPr>
          <p:cNvPr id="4" name="Slide Number Placeholder 3"/>
          <p:cNvSpPr>
            <a:spLocks noGrp="1"/>
          </p:cNvSpPr>
          <p:nvPr>
            <p:ph type="sldNum" sz="quarter" idx="5"/>
          </p:nvPr>
        </p:nvSpPr>
        <p:spPr/>
        <p:txBody>
          <a:bodyPr/>
          <a:lstStyle/>
          <a:p>
            <a:fld id="{AC4D089B-E2A0-4398-BFCA-1A03C59145C3}" type="slidenum">
              <a:rPr lang="en-US" smtClean="0"/>
              <a:pPr/>
              <a:t>4</a:t>
            </a:fld>
            <a:endParaRPr lang="en-US"/>
          </a:p>
        </p:txBody>
      </p:sp>
    </p:spTree>
    <p:extLst>
      <p:ext uri="{BB962C8B-B14F-4D97-AF65-F5344CB8AC3E}">
        <p14:creationId xmlns:p14="http://schemas.microsoft.com/office/powerpoint/2010/main" val="4188276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This past summer academy, our morning instruction was filled with 4 different strategies for which we spent one hour each. We moved so fast that the teachers had no time for processing. The handouts were massive and ongoing support was non-existent. We had this PD 8 months ago and have yet to revisit any of the strategies. As people in the business of educating others, we have seen what skills are picked up by our learners when no further guidance is given. Some of these task were complex, some were fairly straightforward depending on your existing technology skills, but none of it was easy to remember with just one instance of the concept. Let’s zero in on the first session: here you see 8 different topics of material that are each quite extensive with just one of these topics requiring days and days to go through, modify, and implement properly. Yet we only spent an hour on a few of them flipping through tabs and barely toying with end concepts.  Overall, it was completely chaotic, with the rest of the day following suit. </a:t>
            </a:r>
          </a:p>
          <a:p>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(Hit space bar) </a:t>
            </a:r>
          </a:p>
          <a:p>
            <a:endParaRPr lang="en-US" sz="1200" b="1" i="0" u="none" strike="noStrike" kern="1200" dirty="0">
              <a:solidFill>
                <a:schemeClr val="tx1"/>
              </a:solidFill>
              <a:effectLst/>
              <a:latin typeface="+mn-lt"/>
              <a:ea typeface="+mn-ea"/>
              <a:cs typeface="+mn-cs"/>
            </a:endParaRPr>
          </a:p>
          <a:p>
            <a:r>
              <a:rPr lang="en-US" sz="1200" b="0" i="0" u="none" strike="noStrike" kern="1200" dirty="0" err="1">
                <a:solidFill>
                  <a:schemeClr val="tx1"/>
                </a:solidFill>
                <a:effectLst/>
                <a:latin typeface="+mn-lt"/>
                <a:ea typeface="+mn-ea"/>
                <a:cs typeface="+mn-cs"/>
              </a:rPr>
              <a:t>Thalmann</a:t>
            </a:r>
            <a:r>
              <a:rPr lang="en-US" sz="1200" b="0" i="0" u="none" strike="noStrike" kern="1200" dirty="0">
                <a:solidFill>
                  <a:schemeClr val="tx1"/>
                </a:solidFill>
                <a:effectLst/>
                <a:latin typeface="+mn-lt"/>
                <a:ea typeface="+mn-ea"/>
                <a:cs typeface="+mn-cs"/>
              </a:rPr>
              <a:t> (2019) shows how people are not capable of remembering a long list of information due to limitations from our short to long term memory storage.  </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ffectLst/>
              </a:rPr>
              <a:t>Thalmann</a:t>
            </a:r>
            <a:r>
              <a:rPr lang="en-US" dirty="0">
                <a:effectLst/>
              </a:rPr>
              <a:t>, M., Souza, A. S., &amp; </a:t>
            </a:r>
            <a:r>
              <a:rPr lang="en-US" dirty="0" err="1">
                <a:effectLst/>
              </a:rPr>
              <a:t>Oberauer</a:t>
            </a:r>
            <a:r>
              <a:rPr lang="en-US" dirty="0">
                <a:effectLst/>
              </a:rPr>
              <a:t>, K. (2019). How does chunking help working memory? </a:t>
            </a:r>
            <a:r>
              <a:rPr lang="en-US" i="1" dirty="0">
                <a:effectLst/>
              </a:rPr>
              <a:t>Journal of Experimental Psychology: Learning, Memory, and Cognition</a:t>
            </a:r>
            <a:r>
              <a:rPr lang="en-US" dirty="0">
                <a:effectLst/>
              </a:rPr>
              <a:t>, </a:t>
            </a:r>
            <a:r>
              <a:rPr lang="en-US" i="1" dirty="0">
                <a:effectLst/>
              </a:rPr>
              <a:t>45</a:t>
            </a:r>
            <a:r>
              <a:rPr lang="en-US" dirty="0">
                <a:effectLst/>
              </a:rPr>
              <a:t>(1), 37–55. https://doi.org/10.1037/xlm0000578 </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C4D089B-E2A0-4398-BFCA-1A03C59145C3}" type="slidenum">
              <a:rPr lang="en-US" smtClean="0"/>
              <a:pPr/>
              <a:t>5</a:t>
            </a:fld>
            <a:endParaRPr lang="en-US"/>
          </a:p>
        </p:txBody>
      </p:sp>
    </p:spTree>
    <p:extLst>
      <p:ext uri="{BB962C8B-B14F-4D97-AF65-F5344CB8AC3E}">
        <p14:creationId xmlns:p14="http://schemas.microsoft.com/office/powerpoint/2010/main" val="1029890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latin typeface="+mn-lt"/>
                <a:ea typeface="+mn-ea"/>
                <a:cs typeface="+mn-cs"/>
              </a:rPr>
              <a:t>Just learning a new idea is not enough. No one explains</a:t>
            </a:r>
            <a:r>
              <a:rPr lang="en-US" sz="1200" b="0" i="0" u="none" strike="noStrike" kern="1200" baseline="0" dirty="0">
                <a:solidFill>
                  <a:schemeClr val="tx1"/>
                </a:solidFill>
                <a:latin typeface="+mn-lt"/>
                <a:ea typeface="+mn-ea"/>
                <a:cs typeface="+mn-cs"/>
              </a:rPr>
              <a:t> to a person how to drive, then throws them the key, and walks away, at least no one who wants the car to remain in one piece. Each person needs to have time to become familiar with the concept and see it in action. They must practice implementation and finally strike out to achieve success on their own. </a:t>
            </a:r>
            <a:r>
              <a:rPr lang="en-US" sz="1200" b="0" i="0" u="none" strike="noStrike" kern="1200" dirty="0" err="1">
                <a:solidFill>
                  <a:schemeClr val="tx1"/>
                </a:solidFill>
                <a:effectLst/>
                <a:latin typeface="+mn-lt"/>
                <a:ea typeface="+mn-ea"/>
                <a:cs typeface="+mn-cs"/>
              </a:rPr>
              <a:t>Thalmann</a:t>
            </a:r>
            <a:r>
              <a:rPr lang="en-US" sz="1200" b="0" i="0" u="none" strike="noStrike" kern="1200" dirty="0">
                <a:solidFill>
                  <a:schemeClr val="tx1"/>
                </a:solidFill>
                <a:effectLst/>
                <a:latin typeface="+mn-lt"/>
                <a:ea typeface="+mn-ea"/>
                <a:cs typeface="+mn-cs"/>
              </a:rPr>
              <a:t> (2019) found that chunking helps a person take short term memory and convert that knowledge into something that can be retained for use at a later moment. These findings have been backed by decades of research, yet our current PD is littered with massive data dumps without time to digest any concepts. Throughout an educator’s time as a professional, they are forced to go to professional development trainings that they find to be ineffective for this very reason.  Honing our skills to reach the organization’s most important goal, through practicing and demonstrating those required skills, is pinnacle of professional development that moves professionals that merely acquiesce to listen to full scale engagement. Effective PD must take professionals that find no value in the lesson to being capable of visualizing how they would apply it to their work life situation. </a:t>
            </a:r>
            <a:endParaRPr lang="en-US" sz="1200" b="0" i="0" u="none" strike="noStrike" kern="1200" dirty="0">
              <a:solidFill>
                <a:schemeClr val="tx1"/>
              </a:solidFill>
              <a:latin typeface="+mn-lt"/>
              <a:ea typeface="+mn-ea"/>
              <a:cs typeface="+mn-cs"/>
            </a:endParaRPr>
          </a:p>
          <a:p>
            <a:endParaRPr lang="en-US" sz="1200" b="0" i="0" u="none" strike="noStrike"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AC4D089B-E2A0-4398-BFCA-1A03C59145C3}" type="slidenum">
              <a:rPr lang="en-US" smtClean="0"/>
              <a:pPr/>
              <a:t>6</a:t>
            </a:fld>
            <a:endParaRPr lang="en-US"/>
          </a:p>
        </p:txBody>
      </p:sp>
    </p:spTree>
    <p:extLst>
      <p:ext uri="{BB962C8B-B14F-4D97-AF65-F5344CB8AC3E}">
        <p14:creationId xmlns:p14="http://schemas.microsoft.com/office/powerpoint/2010/main" val="1029890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As</a:t>
            </a:r>
            <a:r>
              <a:rPr lang="en-US" sz="1200" b="0" i="0" u="none" strike="noStrike" kern="1200" baseline="0" dirty="0">
                <a:solidFill>
                  <a:schemeClr val="tx1"/>
                </a:solidFill>
                <a:effectLst/>
                <a:latin typeface="+mn-lt"/>
                <a:ea typeface="+mn-ea"/>
                <a:cs typeface="+mn-cs"/>
              </a:rPr>
              <a:t> a learner endeavors to acquire a new skill, an educator or coach would not do them justice by only giving them one lesson and sending them on their way. Most of these skills require practice and confidence to use the new skill. When a teacher learns a concept in PD they must see it modeled and must be supported as they implement the new concepts if the instructor/coach wants them to succeed at the skill. </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C4D089B-E2A0-4398-BFCA-1A03C59145C3}" type="slidenum">
              <a:rPr lang="en-US" smtClean="0"/>
              <a:pPr/>
              <a:t>7</a:t>
            </a:fld>
            <a:endParaRPr lang="en-US"/>
          </a:p>
        </p:txBody>
      </p:sp>
    </p:spTree>
    <p:extLst>
      <p:ext uri="{BB962C8B-B14F-4D97-AF65-F5344CB8AC3E}">
        <p14:creationId xmlns:p14="http://schemas.microsoft.com/office/powerpoint/2010/main" val="1029890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It is time for PD to become more than it currently is. PD should allow for everyone</a:t>
            </a:r>
            <a:r>
              <a:rPr lang="en-US" baseline="0" dirty="0"/>
              <a:t> involved to feel like they are accomplishing something, not just checking a box.</a:t>
            </a:r>
            <a:endParaRPr lang="en-US" dirty="0"/>
          </a:p>
        </p:txBody>
      </p:sp>
      <p:sp>
        <p:nvSpPr>
          <p:cNvPr id="4" name="Slide Number Placeholder 3"/>
          <p:cNvSpPr>
            <a:spLocks noGrp="1"/>
          </p:cNvSpPr>
          <p:nvPr>
            <p:ph type="sldNum" sz="quarter" idx="10"/>
          </p:nvPr>
        </p:nvSpPr>
        <p:spPr/>
        <p:txBody>
          <a:bodyPr/>
          <a:lstStyle/>
          <a:p>
            <a:fld id="{AC4D089B-E2A0-4398-BFCA-1A03C59145C3}"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9D21EA-D667-467F-ACC1-050B425C5A40}"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3526828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9D21EA-D667-467F-ACC1-050B425C5A40}"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3926043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A9D21EA-D667-467F-ACC1-050B425C5A40}"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17470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9D21EA-D667-467F-ACC1-050B425C5A40}"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2879024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9D21EA-D667-467F-ACC1-050B425C5A40}" type="datetimeFigureOut">
              <a:rPr lang="en-US" smtClean="0"/>
              <a:pPr/>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167298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9D21EA-D667-467F-ACC1-050B425C5A40}" type="datetimeFigureOut">
              <a:rPr lang="en-US" smtClean="0"/>
              <a:pPr/>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112525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9D21EA-D667-467F-ACC1-050B425C5A40}" type="datetimeFigureOut">
              <a:rPr lang="en-US" smtClean="0"/>
              <a:pPr/>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214811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9D21EA-D667-467F-ACC1-050B425C5A40}"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158344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9D21EA-D667-467F-ACC1-050B425C5A40}"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3486713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9D21EA-D667-467F-ACC1-050B425C5A40}"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126996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9D21EA-D667-467F-ACC1-050B425C5A40}"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669EB-2039-494D-B7D0-F9E520E3FA04}" type="slidenum">
              <a:rPr lang="en-US" smtClean="0"/>
              <a:pPr/>
              <a:t>‹#›</a:t>
            </a:fld>
            <a:endParaRPr lang="en-US"/>
          </a:p>
        </p:txBody>
      </p:sp>
    </p:spTree>
    <p:extLst>
      <p:ext uri="{BB962C8B-B14F-4D97-AF65-F5344CB8AC3E}">
        <p14:creationId xmlns:p14="http://schemas.microsoft.com/office/powerpoint/2010/main" val="3151042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9D21EA-D667-467F-ACC1-050B425C5A40}" type="datetimeFigureOut">
              <a:rPr lang="en-US" smtClean="0"/>
              <a:pPr/>
              <a:t>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669EB-2039-494D-B7D0-F9E520E3FA04}" type="slidenum">
              <a:rPr lang="en-US" smtClean="0"/>
              <a:pPr/>
              <a:t>‹#›</a:t>
            </a:fld>
            <a:endParaRPr lang="en-US"/>
          </a:p>
        </p:txBody>
      </p:sp>
    </p:spTree>
    <p:extLst>
      <p:ext uri="{BB962C8B-B14F-4D97-AF65-F5344CB8AC3E}">
        <p14:creationId xmlns:p14="http://schemas.microsoft.com/office/powerpoint/2010/main" val="19292548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4982F6-DB0F-4A86-B952-C72A97249B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035" y="0"/>
            <a:ext cx="10019929" cy="6679952"/>
          </a:xfrm>
          <a:prstGeom prst="rect">
            <a:avLst/>
          </a:prstGeom>
        </p:spPr>
      </p:pic>
      <p:sp>
        <p:nvSpPr>
          <p:cNvPr id="3" name="Subtitle 2">
            <a:extLst>
              <a:ext uri="{FF2B5EF4-FFF2-40B4-BE49-F238E27FC236}">
                <a16:creationId xmlns:a16="http://schemas.microsoft.com/office/drawing/2014/main" id="{10088366-D83E-47F6-9FCA-28C89DD08C80}"/>
              </a:ext>
            </a:extLst>
          </p:cNvPr>
          <p:cNvSpPr>
            <a:spLocks noGrp="1"/>
          </p:cNvSpPr>
          <p:nvPr>
            <p:ph type="subTitle" idx="1"/>
          </p:nvPr>
        </p:nvSpPr>
        <p:spPr>
          <a:xfrm>
            <a:off x="1269508" y="451858"/>
            <a:ext cx="9144000" cy="1262849"/>
          </a:xfrm>
        </p:spPr>
        <p:txBody>
          <a:bodyPr/>
          <a:lstStyle/>
          <a:p>
            <a:r>
              <a:rPr lang="en-US" dirty="0"/>
              <a:t>A call to Action!</a:t>
            </a:r>
          </a:p>
        </p:txBody>
      </p:sp>
      <p:sp>
        <p:nvSpPr>
          <p:cNvPr id="14" name="Title 1">
            <a:extLst>
              <a:ext uri="{FF2B5EF4-FFF2-40B4-BE49-F238E27FC236}">
                <a16:creationId xmlns:a16="http://schemas.microsoft.com/office/drawing/2014/main" id="{5C53E438-2F15-463A-91F3-DFC091DCC268}"/>
              </a:ext>
            </a:extLst>
          </p:cNvPr>
          <p:cNvSpPr txBox="1">
            <a:spLocks/>
          </p:cNvSpPr>
          <p:nvPr/>
        </p:nvSpPr>
        <p:spPr>
          <a:xfrm>
            <a:off x="1352363" y="797018"/>
            <a:ext cx="9487271" cy="508591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000" dirty="0">
                <a:latin typeface="Ink Free" panose="03080402000500000000" pitchFamily="66" charset="0"/>
              </a:rPr>
              <a:t>Professional Development that Changes Classroom Instruction! </a:t>
            </a:r>
          </a:p>
        </p:txBody>
      </p:sp>
    </p:spTree>
    <p:extLst>
      <p:ext uri="{BB962C8B-B14F-4D97-AF65-F5344CB8AC3E}">
        <p14:creationId xmlns:p14="http://schemas.microsoft.com/office/powerpoint/2010/main" val="74516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phic 20">
            <a:extLst>
              <a:ext uri="{FF2B5EF4-FFF2-40B4-BE49-F238E27FC236}">
                <a16:creationId xmlns:a16="http://schemas.microsoft.com/office/drawing/2014/main" id="{A782EC20-9DB3-4A54-BDE4-BE9750A4AB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4266217"/>
            <a:ext cx="10925122" cy="3186494"/>
          </a:xfrm>
          <a:prstGeom prst="rect">
            <a:avLst/>
          </a:prstGeom>
        </p:spPr>
      </p:pic>
      <p:sp>
        <p:nvSpPr>
          <p:cNvPr id="2" name="Title 1">
            <a:extLst>
              <a:ext uri="{FF2B5EF4-FFF2-40B4-BE49-F238E27FC236}">
                <a16:creationId xmlns:a16="http://schemas.microsoft.com/office/drawing/2014/main" id="{BA0C6FF6-22C0-4639-B184-E0C3B93AEE34}"/>
              </a:ext>
            </a:extLst>
          </p:cNvPr>
          <p:cNvSpPr>
            <a:spLocks noGrp="1"/>
          </p:cNvSpPr>
          <p:nvPr>
            <p:ph type="title"/>
          </p:nvPr>
        </p:nvSpPr>
        <p:spPr>
          <a:xfrm>
            <a:off x="1106424" y="1219200"/>
            <a:ext cx="10515600" cy="3605151"/>
          </a:xfrm>
        </p:spPr>
        <p:txBody>
          <a:bodyPr>
            <a:noAutofit/>
          </a:bodyPr>
          <a:lstStyle/>
          <a:p>
            <a:r>
              <a:rPr lang="en-US" sz="6000" b="1" dirty="0">
                <a:latin typeface="Ink Free" panose="03080402000500000000" pitchFamily="66" charset="0"/>
              </a:rPr>
              <a:t>While 90 percent of teachers reported participating in professional development, most of those teachers also reported that it was totally useless. </a:t>
            </a:r>
            <a:endParaRPr lang="en-US" sz="6000" dirty="0">
              <a:latin typeface="Ink Free" panose="03080402000500000000" pitchFamily="66" charset="0"/>
            </a:endParaRPr>
          </a:p>
        </p:txBody>
      </p:sp>
      <p:sp>
        <p:nvSpPr>
          <p:cNvPr id="3" name="Content Placeholder 2">
            <a:extLst>
              <a:ext uri="{FF2B5EF4-FFF2-40B4-BE49-F238E27FC236}">
                <a16:creationId xmlns:a16="http://schemas.microsoft.com/office/drawing/2014/main" id="{C86D2511-AA5D-4D79-A102-BBA6C50BDE55}"/>
              </a:ext>
            </a:extLst>
          </p:cNvPr>
          <p:cNvSpPr>
            <a:spLocks noGrp="1"/>
          </p:cNvSpPr>
          <p:nvPr>
            <p:ph idx="1"/>
          </p:nvPr>
        </p:nvSpPr>
        <p:spPr>
          <a:xfrm>
            <a:off x="838200" y="326009"/>
            <a:ext cx="10515600" cy="893191"/>
          </a:xfrm>
        </p:spPr>
        <p:txBody>
          <a:bodyPr/>
          <a:lstStyle/>
          <a:p>
            <a:pPr marL="0" indent="0">
              <a:buNone/>
            </a:pPr>
            <a:r>
              <a:rPr lang="en-US" dirty="0"/>
              <a:t>Research Shows</a:t>
            </a:r>
          </a:p>
        </p:txBody>
      </p:sp>
      <p:pic>
        <p:nvPicPr>
          <p:cNvPr id="19" name="Graphic 18">
            <a:extLst>
              <a:ext uri="{FF2B5EF4-FFF2-40B4-BE49-F238E27FC236}">
                <a16:creationId xmlns:a16="http://schemas.microsoft.com/office/drawing/2014/main" id="{1C391C65-2231-423E-95B2-BC8F298FD66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98034" y="4498342"/>
            <a:ext cx="1355766" cy="2033649"/>
          </a:xfrm>
          <a:prstGeom prst="rect">
            <a:avLst/>
          </a:prstGeom>
        </p:spPr>
      </p:pic>
      <p:sp>
        <p:nvSpPr>
          <p:cNvPr id="22" name="Rectangle 21">
            <a:extLst>
              <a:ext uri="{FF2B5EF4-FFF2-40B4-BE49-F238E27FC236}">
                <a16:creationId xmlns:a16="http://schemas.microsoft.com/office/drawing/2014/main" id="{C0C8368F-2738-4A95-9312-1F6404F984D1}"/>
              </a:ext>
            </a:extLst>
          </p:cNvPr>
          <p:cNvSpPr/>
          <p:nvPr/>
        </p:nvSpPr>
        <p:spPr>
          <a:xfrm>
            <a:off x="7257179" y="5056476"/>
            <a:ext cx="3140603" cy="369332"/>
          </a:xfrm>
          <a:prstGeom prst="rect">
            <a:avLst/>
          </a:prstGeom>
        </p:spPr>
        <p:txBody>
          <a:bodyPr wrap="none">
            <a:spAutoFit/>
          </a:bodyPr>
          <a:lstStyle/>
          <a:p>
            <a:r>
              <a:rPr lang="en-US" b="1" dirty="0">
                <a:solidFill>
                  <a:srgbClr val="FFFFFF"/>
                </a:solidFill>
              </a:rPr>
              <a:t>(Darling-Hammond et al, 2009)</a:t>
            </a:r>
            <a:endParaRPr lang="en-US" dirty="0"/>
          </a:p>
        </p:txBody>
      </p:sp>
    </p:spTree>
    <p:extLst>
      <p:ext uri="{BB962C8B-B14F-4D97-AF65-F5344CB8AC3E}">
        <p14:creationId xmlns:p14="http://schemas.microsoft.com/office/powerpoint/2010/main" val="878916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A5574-71A1-4BC7-84C2-4F62EBA2C621}"/>
              </a:ext>
            </a:extLst>
          </p:cNvPr>
          <p:cNvSpPr>
            <a:spLocks noGrp="1"/>
          </p:cNvSpPr>
          <p:nvPr>
            <p:ph type="title"/>
          </p:nvPr>
        </p:nvSpPr>
        <p:spPr>
          <a:xfrm>
            <a:off x="838201" y="309554"/>
            <a:ext cx="10515600" cy="1325563"/>
          </a:xfrm>
        </p:spPr>
        <p:txBody>
          <a:bodyPr>
            <a:normAutofit/>
          </a:bodyPr>
          <a:lstStyle/>
          <a:p>
            <a:pPr algn="ctr"/>
            <a:r>
              <a:rPr lang="en-US" sz="5400" dirty="0"/>
              <a:t>Learning</a:t>
            </a:r>
          </a:p>
        </p:txBody>
      </p:sp>
      <p:sp>
        <p:nvSpPr>
          <p:cNvPr id="9" name="Title 1">
            <a:extLst>
              <a:ext uri="{FF2B5EF4-FFF2-40B4-BE49-F238E27FC236}">
                <a16:creationId xmlns:a16="http://schemas.microsoft.com/office/drawing/2014/main" id="{767E45C2-9DC9-421F-A557-FCCE6AA407ED}"/>
              </a:ext>
            </a:extLst>
          </p:cNvPr>
          <p:cNvSpPr txBox="1">
            <a:spLocks/>
          </p:cNvSpPr>
          <p:nvPr/>
        </p:nvSpPr>
        <p:spPr>
          <a:xfrm>
            <a:off x="838199" y="1258316"/>
            <a:ext cx="4728068" cy="24331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atin typeface="Ink Free" panose="03080402000500000000" pitchFamily="66" charset="0"/>
              </a:rPr>
              <a:t>Passive</a:t>
            </a:r>
            <a:endParaRPr lang="en-US" sz="6000" dirty="0">
              <a:latin typeface="Ink Free" panose="03080402000500000000" pitchFamily="66" charset="0"/>
            </a:endParaRPr>
          </a:p>
        </p:txBody>
      </p:sp>
      <p:grpSp>
        <p:nvGrpSpPr>
          <p:cNvPr id="14" name="Group 13">
            <a:extLst>
              <a:ext uri="{FF2B5EF4-FFF2-40B4-BE49-F238E27FC236}">
                <a16:creationId xmlns:a16="http://schemas.microsoft.com/office/drawing/2014/main" id="{DE04652A-AD53-4A29-8569-44148E3F9DB7}"/>
              </a:ext>
            </a:extLst>
          </p:cNvPr>
          <p:cNvGrpSpPr/>
          <p:nvPr/>
        </p:nvGrpSpPr>
        <p:grpSpPr>
          <a:xfrm>
            <a:off x="937444" y="2946080"/>
            <a:ext cx="4297854" cy="3277114"/>
            <a:chOff x="569976" y="3580886"/>
            <a:chExt cx="4297854" cy="3277114"/>
          </a:xfrm>
        </p:grpSpPr>
        <p:pic>
          <p:nvPicPr>
            <p:cNvPr id="7" name="Picture 6">
              <a:extLst>
                <a:ext uri="{FF2B5EF4-FFF2-40B4-BE49-F238E27FC236}">
                  <a16:creationId xmlns:a16="http://schemas.microsoft.com/office/drawing/2014/main" id="{EC7F9265-944D-4E6E-9888-DED83D8805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976" y="3580886"/>
              <a:ext cx="4297854" cy="3277114"/>
            </a:xfrm>
            <a:prstGeom prst="rect">
              <a:avLst/>
            </a:prstGeom>
          </p:spPr>
        </p:pic>
        <p:pic>
          <p:nvPicPr>
            <p:cNvPr id="10" name="Picture 9">
              <a:extLst>
                <a:ext uri="{FF2B5EF4-FFF2-40B4-BE49-F238E27FC236}">
                  <a16:creationId xmlns:a16="http://schemas.microsoft.com/office/drawing/2014/main" id="{74E83770-6993-4327-BF03-E446B4BF141E}"/>
                </a:ext>
              </a:extLst>
            </p:cNvPr>
            <p:cNvPicPr>
              <a:picLocks noChangeAspect="1"/>
            </p:cNvPicPr>
            <p:nvPr/>
          </p:nvPicPr>
          <p:blipFill>
            <a:blip r:embed="rId4" cstate="print"/>
            <a:stretch>
              <a:fillRect/>
            </a:stretch>
          </p:blipFill>
          <p:spPr>
            <a:xfrm>
              <a:off x="711327" y="4466779"/>
              <a:ext cx="818479" cy="638813"/>
            </a:xfrm>
            <a:prstGeom prst="rect">
              <a:avLst/>
            </a:prstGeom>
          </p:spPr>
        </p:pic>
      </p:grpSp>
      <p:grpSp>
        <p:nvGrpSpPr>
          <p:cNvPr id="15" name="Group 14">
            <a:extLst>
              <a:ext uri="{FF2B5EF4-FFF2-40B4-BE49-F238E27FC236}">
                <a16:creationId xmlns:a16="http://schemas.microsoft.com/office/drawing/2014/main" id="{E3FD8C17-C93C-4316-A2B1-C3CD78606354}"/>
              </a:ext>
            </a:extLst>
          </p:cNvPr>
          <p:cNvGrpSpPr/>
          <p:nvPr/>
        </p:nvGrpSpPr>
        <p:grpSpPr>
          <a:xfrm>
            <a:off x="7324171" y="2586442"/>
            <a:ext cx="4728068" cy="3605152"/>
            <a:chOff x="7162180" y="2935985"/>
            <a:chExt cx="4728068" cy="3605152"/>
          </a:xfrm>
        </p:grpSpPr>
        <p:pic>
          <p:nvPicPr>
            <p:cNvPr id="6" name="Picture 5">
              <a:extLst>
                <a:ext uri="{FF2B5EF4-FFF2-40B4-BE49-F238E27FC236}">
                  <a16:creationId xmlns:a16="http://schemas.microsoft.com/office/drawing/2014/main" id="{C04C73CA-D9BD-42FF-92C9-07E19010B0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2180" y="2935985"/>
              <a:ext cx="4728068" cy="3605152"/>
            </a:xfrm>
            <a:prstGeom prst="rect">
              <a:avLst/>
            </a:prstGeom>
          </p:spPr>
        </p:pic>
        <p:pic>
          <p:nvPicPr>
            <p:cNvPr id="11" name="Picture 10">
              <a:extLst>
                <a:ext uri="{FF2B5EF4-FFF2-40B4-BE49-F238E27FC236}">
                  <a16:creationId xmlns:a16="http://schemas.microsoft.com/office/drawing/2014/main" id="{4E1E78CC-FA1A-4509-A4C6-9ABF973875AA}"/>
                </a:ext>
              </a:extLst>
            </p:cNvPr>
            <p:cNvPicPr>
              <a:picLocks noChangeAspect="1"/>
            </p:cNvPicPr>
            <p:nvPr/>
          </p:nvPicPr>
          <p:blipFill>
            <a:blip r:embed="rId6"/>
            <a:stretch>
              <a:fillRect/>
            </a:stretch>
          </p:blipFill>
          <p:spPr>
            <a:xfrm>
              <a:off x="7235691" y="3767645"/>
              <a:ext cx="1115194" cy="870395"/>
            </a:xfrm>
            <a:prstGeom prst="rect">
              <a:avLst/>
            </a:prstGeom>
          </p:spPr>
        </p:pic>
      </p:grpSp>
      <p:sp>
        <p:nvSpPr>
          <p:cNvPr id="13" name="Title 1">
            <a:extLst>
              <a:ext uri="{FF2B5EF4-FFF2-40B4-BE49-F238E27FC236}">
                <a16:creationId xmlns:a16="http://schemas.microsoft.com/office/drawing/2014/main" id="{CD631805-BBC2-4867-AA7E-C226E26F9E37}"/>
              </a:ext>
            </a:extLst>
          </p:cNvPr>
          <p:cNvSpPr txBox="1">
            <a:spLocks/>
          </p:cNvSpPr>
          <p:nvPr/>
        </p:nvSpPr>
        <p:spPr>
          <a:xfrm>
            <a:off x="6625734" y="1312698"/>
            <a:ext cx="4996290" cy="24331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atin typeface="Ink Free" panose="03080402000500000000" pitchFamily="66" charset="0"/>
              </a:rPr>
              <a:t>Active</a:t>
            </a:r>
            <a:endParaRPr lang="en-US" sz="6000" dirty="0">
              <a:latin typeface="Ink Free" panose="03080402000500000000" pitchFamily="66" charset="0"/>
            </a:endParaRPr>
          </a:p>
        </p:txBody>
      </p:sp>
      <p:grpSp>
        <p:nvGrpSpPr>
          <p:cNvPr id="19" name="Group 18"/>
          <p:cNvGrpSpPr/>
          <p:nvPr/>
        </p:nvGrpSpPr>
        <p:grpSpPr>
          <a:xfrm>
            <a:off x="3752850" y="533400"/>
            <a:ext cx="695325" cy="704850"/>
            <a:chOff x="3752850" y="533400"/>
            <a:chExt cx="695325" cy="704850"/>
          </a:xfrm>
        </p:grpSpPr>
        <p:sp>
          <p:nvSpPr>
            <p:cNvPr id="17" name="Oval 16"/>
            <p:cNvSpPr/>
            <p:nvPr/>
          </p:nvSpPr>
          <p:spPr>
            <a:xfrm>
              <a:off x="3752850" y="533400"/>
              <a:ext cx="695325" cy="704850"/>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971925" y="739775"/>
              <a:ext cx="291865" cy="29265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18415" cmpd="sng">
                    <a:solidFill>
                      <a:schemeClr val="bg1"/>
                    </a:solidFill>
                    <a:prstDash val="solid"/>
                  </a:ln>
                  <a:solidFill>
                    <a:schemeClr val="bg1"/>
                  </a:solidFill>
                  <a:effectLst>
                    <a:outerShdw blurRad="63500" dir="3600000" algn="tl" rotWithShape="0">
                      <a:srgbClr val="000000">
                        <a:alpha val="70000"/>
                      </a:srgbClr>
                    </a:outerShdw>
                  </a:effectLst>
                </a:rPr>
                <a:t>1</a:t>
              </a:r>
            </a:p>
          </p:txBody>
        </p:sp>
      </p:grpSp>
    </p:spTree>
    <p:extLst>
      <p:ext uri="{BB962C8B-B14F-4D97-AF65-F5344CB8AC3E}">
        <p14:creationId xmlns:p14="http://schemas.microsoft.com/office/powerpoint/2010/main" val="3374772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05"/>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 calcmode="lin" valueType="num">
                                      <p:cBhvr>
                                        <p:cTn id="9" dur="1000" fill="hold"/>
                                        <p:tgtEl>
                                          <p:spTgt spid="19"/>
                                        </p:tgtEl>
                                        <p:attrNameLst>
                                          <p:attrName>ppt_x</p:attrName>
                                        </p:attrNameLst>
                                      </p:cBhvr>
                                      <p:tavLst>
                                        <p:tav tm="0">
                                          <p:val>
                                            <p:strVal val="#ppt_x-.2"/>
                                          </p:val>
                                        </p:tav>
                                        <p:tav tm="100000">
                                          <p:val>
                                            <p:strVal val="#ppt_x"/>
                                          </p:val>
                                        </p:tav>
                                      </p:tavLst>
                                    </p:anim>
                                    <p:anim calcmode="lin" valueType="num">
                                      <p:cBhvr>
                                        <p:cTn id="10" dur="1000" fill="hold"/>
                                        <p:tgtEl>
                                          <p:spTgt spid="19"/>
                                        </p:tgtEl>
                                        <p:attrNameLst>
                                          <p:attrName>ppt_y</p:attrName>
                                        </p:attrNameLst>
                                      </p:cBhvr>
                                      <p:tavLst>
                                        <p:tav tm="0">
                                          <p:val>
                                            <p:strVal val="#ppt_y"/>
                                          </p:val>
                                        </p:tav>
                                        <p:tav tm="100000">
                                          <p:val>
                                            <p:strVal val="#ppt_y"/>
                                          </p:val>
                                        </p:tav>
                                      </p:tavLst>
                                    </p:anim>
                                    <p:animEffect transition="in" filter="fade">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9" presetClass="entr" presetSubtype="0" fill="hold" grpId="1" nodeType="clickEffect">
                                  <p:stCondLst>
                                    <p:cond delay="0"/>
                                  </p:stCondLst>
                                  <p:iterate type="lt">
                                    <p:tmPct val="0"/>
                                  </p:iterate>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ppt_x</p:attrName>
                                        </p:attrNameLst>
                                      </p:cBhvr>
                                      <p:tavLst>
                                        <p:tav tm="0">
                                          <p:val>
                                            <p:strVal val="#ppt_x-.2"/>
                                          </p:val>
                                        </p:tav>
                                        <p:tav tm="100000">
                                          <p:val>
                                            <p:strVal val="#ppt_x"/>
                                          </p:val>
                                        </p:tav>
                                      </p:tavLst>
                                    </p:anim>
                                    <p:anim calcmode="lin" valueType="num">
                                      <p:cBhvr>
                                        <p:cTn id="1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4" presetClass="emph" presetSubtype="0" fill="hold" grpId="0" nodeType="clickEffect">
                                  <p:stCondLst>
                                    <p:cond delay="0"/>
                                  </p:stCondLst>
                                  <p:iterate type="lt">
                                    <p:tmPct val="0"/>
                                  </p:iterate>
                                  <p:childTnLst>
                                    <p:animClr clrSpc="hsl" dir="cw">
                                      <p:cBhvr override="childStyle">
                                        <p:cTn id="22" dur="500" fill="hold"/>
                                        <p:tgtEl>
                                          <p:spTgt spid="5"/>
                                        </p:tgtEl>
                                        <p:attrNameLst>
                                          <p:attrName>style.color</p:attrName>
                                        </p:attrNameLst>
                                      </p:cBhvr>
                                      <p:by>
                                        <p:hsl h="0" s="-12549" l="-25098"/>
                                      </p:by>
                                    </p:animClr>
                                    <p:animClr clrSpc="hsl" dir="cw">
                                      <p:cBhvr>
                                        <p:cTn id="23" dur="500" fill="hold"/>
                                        <p:tgtEl>
                                          <p:spTgt spid="5"/>
                                        </p:tgtEl>
                                        <p:attrNameLst>
                                          <p:attrName>fillcolor</p:attrName>
                                        </p:attrNameLst>
                                      </p:cBhvr>
                                      <p:by>
                                        <p:hsl h="0" s="-12549" l="-25098"/>
                                      </p:by>
                                    </p:animClr>
                                    <p:animClr clrSpc="hsl" dir="cw">
                                      <p:cBhvr>
                                        <p:cTn id="24" dur="500" fill="hold"/>
                                        <p:tgtEl>
                                          <p:spTgt spid="5"/>
                                        </p:tgtEl>
                                        <p:attrNameLst>
                                          <p:attrName>stroke.color</p:attrName>
                                        </p:attrNameLst>
                                      </p:cBhvr>
                                      <p:by>
                                        <p:hsl h="0" s="-12549" l="-25098"/>
                                      </p:by>
                                    </p:animClr>
                                    <p:set>
                                      <p:cBhvr>
                                        <p:cTn id="25" dur="500" fill="hold"/>
                                        <p:tgtEl>
                                          <p:spTgt spid="5"/>
                                        </p:tgtEl>
                                        <p:attrNameLst>
                                          <p:attrName>fill.type</p:attrName>
                                        </p:attrNameLst>
                                      </p:cBhvr>
                                      <p:to>
                                        <p:strVal val="solid"/>
                                      </p:to>
                                    </p:set>
                                  </p:childTnLst>
                                </p:cTn>
                              </p:par>
                              <p:par>
                                <p:cTn id="26" presetID="9" presetClass="emph" presetSubtype="0" nodeType="withEffect">
                                  <p:stCondLst>
                                    <p:cond delay="0"/>
                                  </p:stCondLst>
                                  <p:childTnLst>
                                    <p:set>
                                      <p:cBhvr rctx="PPT">
                                        <p:cTn id="27" dur="indefinite"/>
                                        <p:tgtEl>
                                          <p:spTgt spid="19"/>
                                        </p:tgtEl>
                                        <p:attrNameLst>
                                          <p:attrName>style.opacity</p:attrName>
                                        </p:attrNameLst>
                                      </p:cBhvr>
                                      <p:to>
                                        <p:strVal val="0.5"/>
                                      </p:to>
                                    </p:set>
                                    <p:animEffect filter="image" prLst="opacity: 0.5">
                                      <p:cBhvr rctx="IE">
                                        <p:cTn id="28" dur="indefinite"/>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5E01960-DBB2-4D45-84B1-E7F4D0F5C9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2278" y="203200"/>
            <a:ext cx="9302496" cy="6878210"/>
          </a:xfrm>
        </p:spPr>
      </p:pic>
      <p:sp>
        <p:nvSpPr>
          <p:cNvPr id="3" name="Rounded Rectangle 2"/>
          <p:cNvSpPr/>
          <p:nvPr/>
        </p:nvSpPr>
        <p:spPr>
          <a:xfrm>
            <a:off x="0" y="0"/>
            <a:ext cx="12192000" cy="1343377"/>
          </a:xfrm>
          <a:prstGeom prst="round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r"/>
            <a:endParaRPr lang="en-US" sz="3200" dirty="0"/>
          </a:p>
        </p:txBody>
      </p:sp>
      <p:sp>
        <p:nvSpPr>
          <p:cNvPr id="8" name="Oval 7"/>
          <p:cNvSpPr/>
          <p:nvPr/>
        </p:nvSpPr>
        <p:spPr>
          <a:xfrm rot="354571">
            <a:off x="2273316" y="217309"/>
            <a:ext cx="695325" cy="704850"/>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492391" y="423684"/>
            <a:ext cx="291865" cy="292657"/>
          </a:xfrm>
          <a:prstGeom prst="ellipse">
            <a:avLst/>
          </a:prstGeom>
          <a:solidFill>
            <a:schemeClr val="tx1"/>
          </a:solidFill>
          <a:ln>
            <a:solidFill>
              <a:schemeClr val="tx1"/>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18415" cmpd="sng">
                  <a:solidFill>
                    <a:schemeClr val="bg1"/>
                  </a:solidFill>
                  <a:prstDash val="solid"/>
                </a:ln>
                <a:solidFill>
                  <a:schemeClr val="bg1"/>
                </a:solidFill>
                <a:effectLst>
                  <a:outerShdw blurRad="63500" dir="3600000" algn="tl" rotWithShape="0">
                    <a:srgbClr val="000000">
                      <a:alpha val="70000"/>
                    </a:srgbClr>
                  </a:outerShdw>
                </a:effectLst>
              </a:rPr>
              <a:t>2</a:t>
            </a:r>
          </a:p>
        </p:txBody>
      </p:sp>
      <p:sp>
        <p:nvSpPr>
          <p:cNvPr id="10" name="Rectangle 9"/>
          <p:cNvSpPr/>
          <p:nvPr/>
        </p:nvSpPr>
        <p:spPr>
          <a:xfrm>
            <a:off x="1919111" y="230201"/>
            <a:ext cx="9787467" cy="769441"/>
          </a:xfrm>
          <a:prstGeom prst="rect">
            <a:avLst/>
          </a:prstGeom>
        </p:spPr>
        <p:txBody>
          <a:bodyPr wrap="square">
            <a:spAutoFit/>
          </a:bodyPr>
          <a:lstStyle/>
          <a:p>
            <a:pPr algn="r"/>
            <a:r>
              <a:rPr lang="en-US" sz="4400" dirty="0">
                <a:latin typeface="+mj-lt"/>
                <a:ea typeface="+mj-ea"/>
                <a:cs typeface="+mj-cs"/>
              </a:rPr>
              <a:t>PD should be specific to the discipline </a:t>
            </a:r>
          </a:p>
        </p:txBody>
      </p:sp>
    </p:spTree>
    <p:extLst>
      <p:ext uri="{BB962C8B-B14F-4D97-AF65-F5344CB8AC3E}">
        <p14:creationId xmlns:p14="http://schemas.microsoft.com/office/powerpoint/2010/main" val="364380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05"/>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 calcmode="lin" valueType="num">
                                      <p:cBhvr>
                                        <p:cTn id="9" dur="1000" fill="hold"/>
                                        <p:tgtEl>
                                          <p:spTgt spid="8"/>
                                        </p:tgtEl>
                                        <p:attrNameLst>
                                          <p:attrName>ppt_x</p:attrName>
                                        </p:attrNameLst>
                                      </p:cBhvr>
                                      <p:tavLst>
                                        <p:tav tm="0">
                                          <p:val>
                                            <p:strVal val="#ppt_x-.2"/>
                                          </p:val>
                                        </p:tav>
                                        <p:tav tm="100000">
                                          <p:val>
                                            <p:strVal val="#ppt_x"/>
                                          </p:val>
                                        </p:tav>
                                      </p:tavLst>
                                    </p:anim>
                                    <p:anim calcmode="lin" valueType="num">
                                      <p:cBhvr>
                                        <p:cTn id="10" dur="1000" fill="hold"/>
                                        <p:tgtEl>
                                          <p:spTgt spid="8"/>
                                        </p:tgtEl>
                                        <p:attrNameLst>
                                          <p:attrName>ppt_y</p:attrName>
                                        </p:attrNameLst>
                                      </p:cBhvr>
                                      <p:tavLst>
                                        <p:tav tm="0">
                                          <p:val>
                                            <p:strVal val="#ppt_y"/>
                                          </p:val>
                                        </p:tav>
                                        <p:tav tm="100000">
                                          <p:val>
                                            <p:strVal val="#ppt_y"/>
                                          </p:val>
                                        </p:tav>
                                      </p:tavLst>
                                    </p:anim>
                                    <p:animEffect transition="in" filter="fade">
                                      <p:cBhvr>
                                        <p:cTn id="11" dur="1000"/>
                                        <p:tgtEl>
                                          <p:spTgt spid="8"/>
                                        </p:tgtEl>
                                      </p:cBhvr>
                                    </p:animEffect>
                                  </p:childTnLst>
                                </p:cTn>
                              </p:par>
                              <p:par>
                                <p:cTn id="12" presetID="54" presetClass="entr" presetSubtype="0" accel="10000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05"/>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 calcmode="lin" valueType="num">
                                      <p:cBhvr>
                                        <p:cTn id="16" dur="1000" fill="hold"/>
                                        <p:tgtEl>
                                          <p:spTgt spid="9"/>
                                        </p:tgtEl>
                                        <p:attrNameLst>
                                          <p:attrName>ppt_x</p:attrName>
                                        </p:attrNameLst>
                                      </p:cBhvr>
                                      <p:tavLst>
                                        <p:tav tm="0">
                                          <p:val>
                                            <p:strVal val="#ppt_x-.2"/>
                                          </p:val>
                                        </p:tav>
                                        <p:tav tm="100000">
                                          <p:val>
                                            <p:strVal val="#ppt_x"/>
                                          </p:val>
                                        </p:tav>
                                      </p:tavLst>
                                    </p:anim>
                                    <p:anim calcmode="lin" valueType="num">
                                      <p:cBhvr>
                                        <p:cTn id="17" dur="1000" fill="hold"/>
                                        <p:tgtEl>
                                          <p:spTgt spid="9"/>
                                        </p:tgtEl>
                                        <p:attrNameLst>
                                          <p:attrName>ppt_y</p:attrName>
                                        </p:attrNameLst>
                                      </p:cBhvr>
                                      <p:tavLst>
                                        <p:tav tm="0">
                                          <p:val>
                                            <p:strVal val="#ppt_y"/>
                                          </p:val>
                                        </p:tav>
                                        <p:tav tm="100000">
                                          <p:val>
                                            <p:strVal val="#ppt_y"/>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1"/>
                                          </p:val>
                                        </p:tav>
                                        <p:tav tm="100000">
                                          <p:val>
                                            <p:strVal val="#ppt_x"/>
                                          </p:val>
                                        </p:tav>
                                      </p:tavLst>
                                    </p:anim>
                                    <p:anim calcmode="lin" valueType="num">
                                      <p:cBhvr>
                                        <p:cTn id="25"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4" presetClass="emph" presetSubtype="0" fill="hold" grpId="1" nodeType="clickEffect">
                                  <p:stCondLst>
                                    <p:cond delay="0"/>
                                  </p:stCondLst>
                                  <p:iterate type="lt">
                                    <p:tmPct val="0"/>
                                  </p:iterate>
                                  <p:childTnLst>
                                    <p:animClr clrSpc="hsl" dir="cw">
                                      <p:cBhvr override="childStyle">
                                        <p:cTn id="29" dur="500" fill="hold"/>
                                        <p:tgtEl>
                                          <p:spTgt spid="10"/>
                                        </p:tgtEl>
                                        <p:attrNameLst>
                                          <p:attrName>style.color</p:attrName>
                                        </p:attrNameLst>
                                      </p:cBhvr>
                                      <p:by>
                                        <p:hsl h="0" s="-12549" l="-25098"/>
                                      </p:by>
                                    </p:animClr>
                                    <p:animClr clrSpc="hsl" dir="cw">
                                      <p:cBhvr>
                                        <p:cTn id="30" dur="500" fill="hold"/>
                                        <p:tgtEl>
                                          <p:spTgt spid="10"/>
                                        </p:tgtEl>
                                        <p:attrNameLst>
                                          <p:attrName>fillcolor</p:attrName>
                                        </p:attrNameLst>
                                      </p:cBhvr>
                                      <p:by>
                                        <p:hsl h="0" s="-12549" l="-25098"/>
                                      </p:by>
                                    </p:animClr>
                                    <p:animClr clrSpc="hsl" dir="cw">
                                      <p:cBhvr>
                                        <p:cTn id="31" dur="500" fill="hold"/>
                                        <p:tgtEl>
                                          <p:spTgt spid="10"/>
                                        </p:tgtEl>
                                        <p:attrNameLst>
                                          <p:attrName>stroke.color</p:attrName>
                                        </p:attrNameLst>
                                      </p:cBhvr>
                                      <p:by>
                                        <p:hsl h="0" s="-12549" l="-25098"/>
                                      </p:by>
                                    </p:animClr>
                                    <p:set>
                                      <p:cBhvr>
                                        <p:cTn id="32" dur="500" fill="hold"/>
                                        <p:tgtEl>
                                          <p:spTgt spid="10"/>
                                        </p:tgtEl>
                                        <p:attrNameLst>
                                          <p:attrName>fill.type</p:attrName>
                                        </p:attrNameLst>
                                      </p:cBhvr>
                                      <p:to>
                                        <p:strVal val="solid"/>
                                      </p:to>
                                    </p:set>
                                  </p:childTnLst>
                                </p:cTn>
                              </p:par>
                              <p:par>
                                <p:cTn id="33" presetID="24" presetClass="emph" presetSubtype="0" fill="hold" grpId="1" nodeType="withEffect">
                                  <p:stCondLst>
                                    <p:cond delay="0"/>
                                  </p:stCondLst>
                                  <p:childTnLst>
                                    <p:animClr clrSpc="hsl" dir="cw">
                                      <p:cBhvr override="childStyle">
                                        <p:cTn id="34" dur="500" fill="hold"/>
                                        <p:tgtEl>
                                          <p:spTgt spid="8"/>
                                        </p:tgtEl>
                                        <p:attrNameLst>
                                          <p:attrName>style.color</p:attrName>
                                        </p:attrNameLst>
                                      </p:cBhvr>
                                      <p:by>
                                        <p:hsl h="0" s="-12549" l="-25098"/>
                                      </p:by>
                                    </p:animClr>
                                    <p:animClr clrSpc="hsl" dir="cw">
                                      <p:cBhvr>
                                        <p:cTn id="35" dur="500" fill="hold"/>
                                        <p:tgtEl>
                                          <p:spTgt spid="8"/>
                                        </p:tgtEl>
                                        <p:attrNameLst>
                                          <p:attrName>fillcolor</p:attrName>
                                        </p:attrNameLst>
                                      </p:cBhvr>
                                      <p:by>
                                        <p:hsl h="0" s="-12549" l="-25098"/>
                                      </p:by>
                                    </p:animClr>
                                    <p:animClr clrSpc="hsl" dir="cw">
                                      <p:cBhvr>
                                        <p:cTn id="36" dur="500" fill="hold"/>
                                        <p:tgtEl>
                                          <p:spTgt spid="8"/>
                                        </p:tgtEl>
                                        <p:attrNameLst>
                                          <p:attrName>stroke.color</p:attrName>
                                        </p:attrNameLst>
                                      </p:cBhvr>
                                      <p:by>
                                        <p:hsl h="0" s="-12549" l="-25098"/>
                                      </p:by>
                                    </p:animClr>
                                    <p:set>
                                      <p:cBhvr>
                                        <p:cTn id="37" dur="500" fill="hold"/>
                                        <p:tgtEl>
                                          <p:spTgt spid="8"/>
                                        </p:tgtEl>
                                        <p:attrNameLst>
                                          <p:attrName>fill.type</p:attrName>
                                        </p:attrNameLst>
                                      </p:cBhvr>
                                      <p:to>
                                        <p:strVal val="solid"/>
                                      </p:to>
                                    </p:set>
                                  </p:childTnLst>
                                </p:cTn>
                              </p:par>
                              <p:par>
                                <p:cTn id="38" presetID="24" presetClass="emph" presetSubtype="0" fill="hold" grpId="1" nodeType="withEffect">
                                  <p:stCondLst>
                                    <p:cond delay="0"/>
                                  </p:stCondLst>
                                  <p:childTnLst>
                                    <p:animClr clrSpc="hsl" dir="cw">
                                      <p:cBhvr override="childStyle">
                                        <p:cTn id="39" dur="500" fill="hold"/>
                                        <p:tgtEl>
                                          <p:spTgt spid="9"/>
                                        </p:tgtEl>
                                        <p:attrNameLst>
                                          <p:attrName>style.color</p:attrName>
                                        </p:attrNameLst>
                                      </p:cBhvr>
                                      <p:by>
                                        <p:hsl h="0" s="-12549" l="-25098"/>
                                      </p:by>
                                    </p:animClr>
                                    <p:animClr clrSpc="hsl" dir="cw">
                                      <p:cBhvr>
                                        <p:cTn id="40" dur="500" fill="hold"/>
                                        <p:tgtEl>
                                          <p:spTgt spid="9"/>
                                        </p:tgtEl>
                                        <p:attrNameLst>
                                          <p:attrName>fillcolor</p:attrName>
                                        </p:attrNameLst>
                                      </p:cBhvr>
                                      <p:by>
                                        <p:hsl h="0" s="-12549" l="-25098"/>
                                      </p:by>
                                    </p:animClr>
                                    <p:animClr clrSpc="hsl" dir="cw">
                                      <p:cBhvr>
                                        <p:cTn id="41" dur="500" fill="hold"/>
                                        <p:tgtEl>
                                          <p:spTgt spid="9"/>
                                        </p:tgtEl>
                                        <p:attrNameLst>
                                          <p:attrName>stroke.color</p:attrName>
                                        </p:attrNameLst>
                                      </p:cBhvr>
                                      <p:by>
                                        <p:hsl h="0" s="-12549" l="-25098"/>
                                      </p:by>
                                    </p:animClr>
                                    <p:set>
                                      <p:cBhvr>
                                        <p:cTn id="42"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3AE1B-7A3A-4792-A90F-E3559D1A0EC7}"/>
              </a:ext>
            </a:extLst>
          </p:cNvPr>
          <p:cNvSpPr>
            <a:spLocks noGrp="1"/>
          </p:cNvSpPr>
          <p:nvPr>
            <p:ph type="title"/>
          </p:nvPr>
        </p:nvSpPr>
        <p:spPr>
          <a:xfrm>
            <a:off x="838199" y="147998"/>
            <a:ext cx="10515600" cy="1325563"/>
          </a:xfrm>
        </p:spPr>
        <p:txBody>
          <a:bodyPr/>
          <a:lstStyle/>
          <a:p>
            <a:pPr algn="ctr"/>
            <a:r>
              <a:rPr lang="en-US" dirty="0"/>
              <a:t>Significant and Ongoing</a:t>
            </a:r>
          </a:p>
        </p:txBody>
      </p:sp>
      <p:pic>
        <p:nvPicPr>
          <p:cNvPr id="9" name="Content Placeholder 8">
            <a:extLst>
              <a:ext uri="{FF2B5EF4-FFF2-40B4-BE49-F238E27FC236}">
                <a16:creationId xmlns:a16="http://schemas.microsoft.com/office/drawing/2014/main" id="{987C441E-E19D-4662-9BFF-0CB53F643D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4624" y="1320586"/>
            <a:ext cx="9862751" cy="5389416"/>
          </a:xfrm>
        </p:spPr>
      </p:pic>
      <p:pic>
        <p:nvPicPr>
          <p:cNvPr id="4" name="Picture 3">
            <a:extLst>
              <a:ext uri="{FF2B5EF4-FFF2-40B4-BE49-F238E27FC236}">
                <a16:creationId xmlns:a16="http://schemas.microsoft.com/office/drawing/2014/main" id="{BEDE72D3-AC92-42C7-9AB0-351474037C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829800" y="3829050"/>
            <a:ext cx="3404735" cy="3295650"/>
          </a:xfrm>
          <a:prstGeom prst="rect">
            <a:avLst/>
          </a:prstGeom>
        </p:spPr>
      </p:pic>
      <p:sp>
        <p:nvSpPr>
          <p:cNvPr id="6" name="Oval 5"/>
          <p:cNvSpPr/>
          <p:nvPr/>
        </p:nvSpPr>
        <p:spPr>
          <a:xfrm>
            <a:off x="2590095" y="397933"/>
            <a:ext cx="695325" cy="7048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809170" y="604308"/>
            <a:ext cx="291865" cy="292657"/>
          </a:xfrm>
          <a:prstGeom prst="ellipse">
            <a:avLst/>
          </a:prstGeom>
          <a:solidFill>
            <a:schemeClr val="tx1"/>
          </a:solidFill>
          <a:ln>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18415" cmpd="sng">
                  <a:solidFill>
                    <a:schemeClr val="bg1"/>
                  </a:solidFill>
                  <a:prstDash val="solid"/>
                </a:ln>
                <a:solidFill>
                  <a:schemeClr val="bg1"/>
                </a:solidFill>
                <a:effectLst>
                  <a:outerShdw blurRad="63500" dir="3600000" algn="tl" rotWithShape="0">
                    <a:srgbClr val="000000">
                      <a:alpha val="70000"/>
                    </a:srgbClr>
                  </a:outerShdw>
                </a:effectLst>
              </a:rPr>
              <a:t>3</a:t>
            </a:r>
          </a:p>
        </p:txBody>
      </p:sp>
    </p:spTree>
    <p:extLst>
      <p:ext uri="{BB962C8B-B14F-4D97-AF65-F5344CB8AC3E}">
        <p14:creationId xmlns:p14="http://schemas.microsoft.com/office/powerpoint/2010/main" val="118532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05"/>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 calcmode="lin" valueType="num">
                                      <p:cBhvr>
                                        <p:cTn id="9" dur="1000" fill="hold"/>
                                        <p:tgtEl>
                                          <p:spTgt spid="7"/>
                                        </p:tgtEl>
                                        <p:attrNameLst>
                                          <p:attrName>ppt_x</p:attrName>
                                        </p:attrNameLst>
                                      </p:cBhvr>
                                      <p:tavLst>
                                        <p:tav tm="0">
                                          <p:val>
                                            <p:strVal val="#ppt_x-.2"/>
                                          </p:val>
                                        </p:tav>
                                        <p:tav tm="100000">
                                          <p:val>
                                            <p:strVal val="#ppt_x"/>
                                          </p:val>
                                        </p:tav>
                                      </p:tavLst>
                                    </p:anim>
                                    <p:anim calcmode="lin" valueType="num">
                                      <p:cBhvr>
                                        <p:cTn id="10" dur="1000" fill="hold"/>
                                        <p:tgtEl>
                                          <p:spTgt spid="7"/>
                                        </p:tgtEl>
                                        <p:attrNameLst>
                                          <p:attrName>ppt_y</p:attrName>
                                        </p:attrNameLst>
                                      </p:cBhvr>
                                      <p:tavLst>
                                        <p:tav tm="0">
                                          <p:val>
                                            <p:strVal val="#ppt_y"/>
                                          </p:val>
                                        </p:tav>
                                        <p:tav tm="100000">
                                          <p:val>
                                            <p:strVal val="#ppt_y"/>
                                          </p:val>
                                        </p:tav>
                                      </p:tavLst>
                                    </p:anim>
                                    <p:animEffect transition="in" filter="fade">
                                      <p:cBhvr>
                                        <p:cTn id="11" dur="1000"/>
                                        <p:tgtEl>
                                          <p:spTgt spid="7"/>
                                        </p:tgtEl>
                                      </p:cBhvr>
                                    </p:animEffect>
                                  </p:childTnLst>
                                </p:cTn>
                              </p:par>
                              <p:par>
                                <p:cTn id="12" presetID="54" presetClass="entr" presetSubtype="0" accel="100000"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1000" fill="hold"/>
                                        <p:tgtEl>
                                          <p:spTgt spid="6"/>
                                        </p:tgtEl>
                                        <p:attrNameLst>
                                          <p:attrName>ppt_x</p:attrName>
                                        </p:attrNameLst>
                                      </p:cBhvr>
                                      <p:tavLst>
                                        <p:tav tm="0">
                                          <p:val>
                                            <p:strVal val="#ppt_x-.2"/>
                                          </p:val>
                                        </p:tav>
                                        <p:tav tm="100000">
                                          <p:val>
                                            <p:strVal val="#ppt_x"/>
                                          </p:val>
                                        </p:tav>
                                      </p:tavLst>
                                    </p:anim>
                                    <p:anim calcmode="lin" valueType="num">
                                      <p:cBhvr>
                                        <p:cTn id="17" dur="1000" fill="hold"/>
                                        <p:tgtEl>
                                          <p:spTgt spid="6"/>
                                        </p:tgtEl>
                                        <p:attrNameLst>
                                          <p:attrName>ppt_y</p:attrName>
                                        </p:attrNameLst>
                                      </p:cBhvr>
                                      <p:tavLst>
                                        <p:tav tm="0">
                                          <p:val>
                                            <p:strVal val="#ppt_y"/>
                                          </p:val>
                                        </p:tav>
                                        <p:tav tm="100000">
                                          <p:val>
                                            <p:strVal val="#ppt_y"/>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1"/>
                                          </p:val>
                                        </p:tav>
                                        <p:tav tm="100000">
                                          <p:val>
                                            <p:strVal val="#ppt_x"/>
                                          </p:val>
                                        </p:tav>
                                      </p:tavLst>
                                    </p:anim>
                                    <p:anim calcmode="lin" valueType="num">
                                      <p:cBhvr>
                                        <p:cTn id="25"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4" presetClass="emph" presetSubtype="0" fill="hold" grpId="1" nodeType="clickEffect">
                                  <p:stCondLst>
                                    <p:cond delay="0"/>
                                  </p:stCondLst>
                                  <p:iterate type="lt">
                                    <p:tmPct val="0"/>
                                  </p:iterate>
                                  <p:childTnLst>
                                    <p:animClr clrSpc="hsl" dir="cw">
                                      <p:cBhvr override="childStyle">
                                        <p:cTn id="29" dur="500" fill="hold"/>
                                        <p:tgtEl>
                                          <p:spTgt spid="2"/>
                                        </p:tgtEl>
                                        <p:attrNameLst>
                                          <p:attrName>style.color</p:attrName>
                                        </p:attrNameLst>
                                      </p:cBhvr>
                                      <p:by>
                                        <p:hsl h="0" s="-12549" l="-25098"/>
                                      </p:by>
                                    </p:animClr>
                                    <p:animClr clrSpc="hsl" dir="cw">
                                      <p:cBhvr>
                                        <p:cTn id="30" dur="500" fill="hold"/>
                                        <p:tgtEl>
                                          <p:spTgt spid="2"/>
                                        </p:tgtEl>
                                        <p:attrNameLst>
                                          <p:attrName>fillcolor</p:attrName>
                                        </p:attrNameLst>
                                      </p:cBhvr>
                                      <p:by>
                                        <p:hsl h="0" s="-12549" l="-25098"/>
                                      </p:by>
                                    </p:animClr>
                                    <p:animClr clrSpc="hsl" dir="cw">
                                      <p:cBhvr>
                                        <p:cTn id="31" dur="500" fill="hold"/>
                                        <p:tgtEl>
                                          <p:spTgt spid="2"/>
                                        </p:tgtEl>
                                        <p:attrNameLst>
                                          <p:attrName>stroke.color</p:attrName>
                                        </p:attrNameLst>
                                      </p:cBhvr>
                                      <p:by>
                                        <p:hsl h="0" s="-12549" l="-25098"/>
                                      </p:by>
                                    </p:animClr>
                                    <p:set>
                                      <p:cBhvr>
                                        <p:cTn id="32" dur="500" fill="hold"/>
                                        <p:tgtEl>
                                          <p:spTgt spid="2"/>
                                        </p:tgtEl>
                                        <p:attrNameLst>
                                          <p:attrName>fill.type</p:attrName>
                                        </p:attrNameLst>
                                      </p:cBhvr>
                                      <p:to>
                                        <p:strVal val="solid"/>
                                      </p:to>
                                    </p:set>
                                  </p:childTnLst>
                                </p:cTn>
                              </p:par>
                              <p:par>
                                <p:cTn id="33" presetID="24" presetClass="emph" presetSubtype="0" fill="hold" grpId="0" nodeType="withEffect">
                                  <p:stCondLst>
                                    <p:cond delay="0"/>
                                  </p:stCondLst>
                                  <p:childTnLst>
                                    <p:animClr clrSpc="hsl" dir="cw">
                                      <p:cBhvr override="childStyle">
                                        <p:cTn id="34" dur="500" fill="hold"/>
                                        <p:tgtEl>
                                          <p:spTgt spid="6"/>
                                        </p:tgtEl>
                                        <p:attrNameLst>
                                          <p:attrName>style.color</p:attrName>
                                        </p:attrNameLst>
                                      </p:cBhvr>
                                      <p:by>
                                        <p:hsl h="0" s="-12549" l="-25098"/>
                                      </p:by>
                                    </p:animClr>
                                    <p:animClr clrSpc="hsl" dir="cw">
                                      <p:cBhvr>
                                        <p:cTn id="35" dur="500" fill="hold"/>
                                        <p:tgtEl>
                                          <p:spTgt spid="6"/>
                                        </p:tgtEl>
                                        <p:attrNameLst>
                                          <p:attrName>fillcolor</p:attrName>
                                        </p:attrNameLst>
                                      </p:cBhvr>
                                      <p:by>
                                        <p:hsl h="0" s="-12549" l="-25098"/>
                                      </p:by>
                                    </p:animClr>
                                    <p:animClr clrSpc="hsl" dir="cw">
                                      <p:cBhvr>
                                        <p:cTn id="36" dur="500" fill="hold"/>
                                        <p:tgtEl>
                                          <p:spTgt spid="6"/>
                                        </p:tgtEl>
                                        <p:attrNameLst>
                                          <p:attrName>stroke.color</p:attrName>
                                        </p:attrNameLst>
                                      </p:cBhvr>
                                      <p:by>
                                        <p:hsl h="0" s="-12549" l="-25098"/>
                                      </p:by>
                                    </p:animClr>
                                    <p:set>
                                      <p:cBhvr>
                                        <p:cTn id="37" dur="500" fill="hold"/>
                                        <p:tgtEl>
                                          <p:spTgt spid="6"/>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6" grpId="0" animBg="1"/>
      <p:bldP spid="6" grpId="1"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3AE1B-7A3A-4792-A90F-E3559D1A0EC7}"/>
              </a:ext>
            </a:extLst>
          </p:cNvPr>
          <p:cNvSpPr>
            <a:spLocks noGrp="1"/>
          </p:cNvSpPr>
          <p:nvPr>
            <p:ph type="title"/>
          </p:nvPr>
        </p:nvSpPr>
        <p:spPr>
          <a:xfrm>
            <a:off x="2006600" y="147998"/>
            <a:ext cx="9347198" cy="1325563"/>
          </a:xfrm>
        </p:spPr>
        <p:txBody>
          <a:bodyPr/>
          <a:lstStyle/>
          <a:p>
            <a:pPr algn="ctr"/>
            <a:r>
              <a:rPr lang="en-US" dirty="0"/>
              <a:t>Modeling is Highly Effective </a:t>
            </a:r>
          </a:p>
        </p:txBody>
      </p:sp>
      <p:sp>
        <p:nvSpPr>
          <p:cNvPr id="6" name="Oval 5"/>
          <p:cNvSpPr/>
          <p:nvPr/>
        </p:nvSpPr>
        <p:spPr>
          <a:xfrm>
            <a:off x="2590095" y="397933"/>
            <a:ext cx="695325" cy="70485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809170" y="604308"/>
            <a:ext cx="291865" cy="292657"/>
          </a:xfrm>
          <a:prstGeom prst="ellipse">
            <a:avLst/>
          </a:prstGeom>
          <a:solidFill>
            <a:schemeClr val="tx1"/>
          </a:solidFill>
          <a:ln>
            <a:solidFill>
              <a:schemeClr val="tx1"/>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18415" cmpd="sng">
                  <a:solidFill>
                    <a:schemeClr val="bg1"/>
                  </a:solidFill>
                  <a:prstDash val="solid"/>
                </a:ln>
                <a:solidFill>
                  <a:schemeClr val="bg1"/>
                </a:solidFill>
                <a:effectLst>
                  <a:outerShdw blurRad="63500" dir="3600000" algn="tl" rotWithShape="0">
                    <a:srgbClr val="000000">
                      <a:alpha val="70000"/>
                    </a:srgbClr>
                  </a:outerShdw>
                </a:effectLst>
              </a:rPr>
              <a:t>4</a:t>
            </a:r>
          </a:p>
        </p:txBody>
      </p:sp>
      <p:pic>
        <p:nvPicPr>
          <p:cNvPr id="17" name="Picture 16">
            <a:extLst>
              <a:ext uri="{FF2B5EF4-FFF2-40B4-BE49-F238E27FC236}">
                <a16:creationId xmlns:a16="http://schemas.microsoft.com/office/drawing/2014/main" id="{AC84149D-7EA4-4261-B8DA-584E29580B32}"/>
              </a:ext>
            </a:extLst>
          </p:cNvPr>
          <p:cNvPicPr>
            <a:picLocks noChangeAspect="1"/>
          </p:cNvPicPr>
          <p:nvPr/>
        </p:nvPicPr>
        <p:blipFill>
          <a:blip r:embed="rId3"/>
          <a:stretch>
            <a:fillRect/>
          </a:stretch>
        </p:blipFill>
        <p:spPr>
          <a:xfrm>
            <a:off x="0" y="2370696"/>
            <a:ext cx="12192000" cy="2116607"/>
          </a:xfrm>
          <a:prstGeom prst="rect">
            <a:avLst/>
          </a:prstGeom>
        </p:spPr>
      </p:pic>
      <p:pic>
        <p:nvPicPr>
          <p:cNvPr id="18" name="Content Placeholder 4">
            <a:extLst>
              <a:ext uri="{FF2B5EF4-FFF2-40B4-BE49-F238E27FC236}">
                <a16:creationId xmlns:a16="http://schemas.microsoft.com/office/drawing/2014/main" id="{8118D4FF-B40D-4C18-83F2-C36504DD18D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7796" y="1827848"/>
            <a:ext cx="8202711" cy="5472747"/>
          </a:xfrm>
        </p:spPr>
      </p:pic>
      <p:pic>
        <p:nvPicPr>
          <p:cNvPr id="19" name="Picture 18">
            <a:extLst>
              <a:ext uri="{FF2B5EF4-FFF2-40B4-BE49-F238E27FC236}">
                <a16:creationId xmlns:a16="http://schemas.microsoft.com/office/drawing/2014/main" id="{FBECE285-486B-48F2-8200-6FD076AAC8DD}"/>
              </a:ext>
            </a:extLst>
          </p:cNvPr>
          <p:cNvPicPr>
            <a:picLocks noChangeAspect="1"/>
          </p:cNvPicPr>
          <p:nvPr/>
        </p:nvPicPr>
        <p:blipFill>
          <a:blip r:embed="rId5"/>
          <a:stretch>
            <a:fillRect/>
          </a:stretch>
        </p:blipFill>
        <p:spPr>
          <a:xfrm rot="20272911">
            <a:off x="3259355" y="2294218"/>
            <a:ext cx="6086078" cy="1167193"/>
          </a:xfrm>
          <a:prstGeom prst="rect">
            <a:avLst/>
          </a:prstGeom>
        </p:spPr>
      </p:pic>
    </p:spTree>
    <p:extLst>
      <p:ext uri="{BB962C8B-B14F-4D97-AF65-F5344CB8AC3E}">
        <p14:creationId xmlns:p14="http://schemas.microsoft.com/office/powerpoint/2010/main" val="118532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05"/>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 calcmode="lin" valueType="num">
                                      <p:cBhvr>
                                        <p:cTn id="9" dur="1000" fill="hold"/>
                                        <p:tgtEl>
                                          <p:spTgt spid="7"/>
                                        </p:tgtEl>
                                        <p:attrNameLst>
                                          <p:attrName>ppt_x</p:attrName>
                                        </p:attrNameLst>
                                      </p:cBhvr>
                                      <p:tavLst>
                                        <p:tav tm="0">
                                          <p:val>
                                            <p:strVal val="#ppt_x-.2"/>
                                          </p:val>
                                        </p:tav>
                                        <p:tav tm="100000">
                                          <p:val>
                                            <p:strVal val="#ppt_x"/>
                                          </p:val>
                                        </p:tav>
                                      </p:tavLst>
                                    </p:anim>
                                    <p:anim calcmode="lin" valueType="num">
                                      <p:cBhvr>
                                        <p:cTn id="10" dur="1000" fill="hold"/>
                                        <p:tgtEl>
                                          <p:spTgt spid="7"/>
                                        </p:tgtEl>
                                        <p:attrNameLst>
                                          <p:attrName>ppt_y</p:attrName>
                                        </p:attrNameLst>
                                      </p:cBhvr>
                                      <p:tavLst>
                                        <p:tav tm="0">
                                          <p:val>
                                            <p:strVal val="#ppt_y"/>
                                          </p:val>
                                        </p:tav>
                                        <p:tav tm="100000">
                                          <p:val>
                                            <p:strVal val="#ppt_y"/>
                                          </p:val>
                                        </p:tav>
                                      </p:tavLst>
                                    </p:anim>
                                    <p:animEffect transition="in" filter="fade">
                                      <p:cBhvr>
                                        <p:cTn id="11" dur="1000"/>
                                        <p:tgtEl>
                                          <p:spTgt spid="7"/>
                                        </p:tgtEl>
                                      </p:cBhvr>
                                    </p:animEffect>
                                  </p:childTnLst>
                                </p:cTn>
                              </p:par>
                              <p:par>
                                <p:cTn id="12" presetID="54" presetClass="entr" presetSubtype="0" accel="10000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1000" fill="hold"/>
                                        <p:tgtEl>
                                          <p:spTgt spid="6"/>
                                        </p:tgtEl>
                                        <p:attrNameLst>
                                          <p:attrName>ppt_x</p:attrName>
                                        </p:attrNameLst>
                                      </p:cBhvr>
                                      <p:tavLst>
                                        <p:tav tm="0">
                                          <p:val>
                                            <p:strVal val="#ppt_x-.2"/>
                                          </p:val>
                                        </p:tav>
                                        <p:tav tm="100000">
                                          <p:val>
                                            <p:strVal val="#ppt_x"/>
                                          </p:val>
                                        </p:tav>
                                      </p:tavLst>
                                    </p:anim>
                                    <p:anim calcmode="lin" valueType="num">
                                      <p:cBhvr>
                                        <p:cTn id="17" dur="1000" fill="hold"/>
                                        <p:tgtEl>
                                          <p:spTgt spid="6"/>
                                        </p:tgtEl>
                                        <p:attrNameLst>
                                          <p:attrName>ppt_y</p:attrName>
                                        </p:attrNameLst>
                                      </p:cBhvr>
                                      <p:tavLst>
                                        <p:tav tm="0">
                                          <p:val>
                                            <p:strVal val="#ppt_y"/>
                                          </p:val>
                                        </p:tav>
                                        <p:tav tm="100000">
                                          <p:val>
                                            <p:strVal val="#ppt_y"/>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9" presetClass="entr" presetSubtype="0" fill="hold" grpId="0" nodeType="clickEffect">
                                  <p:stCondLst>
                                    <p:cond delay="0"/>
                                  </p:stCondLst>
                                  <p:iterate type="lt">
                                    <p:tmPct val="0"/>
                                  </p:iterate>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ppt_x</p:attrName>
                                        </p:attrNameLst>
                                      </p:cBhvr>
                                      <p:tavLst>
                                        <p:tav tm="0">
                                          <p:val>
                                            <p:strVal val="#ppt_x-.2"/>
                                          </p:val>
                                        </p:tav>
                                        <p:tav tm="100000">
                                          <p:val>
                                            <p:strVal val="#ppt_x"/>
                                          </p:val>
                                        </p:tav>
                                      </p:tavLst>
                                    </p:anim>
                                    <p:anim calcmode="lin" valueType="num">
                                      <p:cBhvr>
                                        <p:cTn id="24"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5" dur="10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4" presetClass="emph" presetSubtype="0" fill="hold" grpId="1" nodeType="clickEffect">
                                  <p:stCondLst>
                                    <p:cond delay="0"/>
                                  </p:stCondLst>
                                  <p:iterate type="lt">
                                    <p:tmPct val="0"/>
                                  </p:iterate>
                                  <p:childTnLst>
                                    <p:animClr clrSpc="hsl" dir="cw">
                                      <p:cBhvr override="childStyle">
                                        <p:cTn id="29" dur="500" fill="hold"/>
                                        <p:tgtEl>
                                          <p:spTgt spid="2"/>
                                        </p:tgtEl>
                                        <p:attrNameLst>
                                          <p:attrName>style.color</p:attrName>
                                        </p:attrNameLst>
                                      </p:cBhvr>
                                      <p:by>
                                        <p:hsl h="0" s="-12549" l="-25098"/>
                                      </p:by>
                                    </p:animClr>
                                    <p:animClr clrSpc="hsl" dir="cw">
                                      <p:cBhvr>
                                        <p:cTn id="30" dur="500" fill="hold"/>
                                        <p:tgtEl>
                                          <p:spTgt spid="2"/>
                                        </p:tgtEl>
                                        <p:attrNameLst>
                                          <p:attrName>fillcolor</p:attrName>
                                        </p:attrNameLst>
                                      </p:cBhvr>
                                      <p:by>
                                        <p:hsl h="0" s="-12549" l="-25098"/>
                                      </p:by>
                                    </p:animClr>
                                    <p:animClr clrSpc="hsl" dir="cw">
                                      <p:cBhvr>
                                        <p:cTn id="31" dur="500" fill="hold"/>
                                        <p:tgtEl>
                                          <p:spTgt spid="2"/>
                                        </p:tgtEl>
                                        <p:attrNameLst>
                                          <p:attrName>stroke.color</p:attrName>
                                        </p:attrNameLst>
                                      </p:cBhvr>
                                      <p:by>
                                        <p:hsl h="0" s="-12549" l="-25098"/>
                                      </p:by>
                                    </p:animClr>
                                    <p:set>
                                      <p:cBhvr>
                                        <p:cTn id="32" dur="500" fill="hold"/>
                                        <p:tgtEl>
                                          <p:spTgt spid="2"/>
                                        </p:tgtEl>
                                        <p:attrNameLst>
                                          <p:attrName>fill.type</p:attrName>
                                        </p:attrNameLst>
                                      </p:cBhvr>
                                      <p:to>
                                        <p:strVal val="solid"/>
                                      </p:to>
                                    </p:set>
                                  </p:childTnLst>
                                </p:cTn>
                              </p:par>
                              <p:par>
                                <p:cTn id="33" presetID="24" presetClass="emph" presetSubtype="0" fill="hold" grpId="1" nodeType="withEffect">
                                  <p:stCondLst>
                                    <p:cond delay="0"/>
                                  </p:stCondLst>
                                  <p:childTnLst>
                                    <p:animClr clrSpc="hsl" dir="cw">
                                      <p:cBhvr override="childStyle">
                                        <p:cTn id="34" dur="500" fill="hold"/>
                                        <p:tgtEl>
                                          <p:spTgt spid="6"/>
                                        </p:tgtEl>
                                        <p:attrNameLst>
                                          <p:attrName>style.color</p:attrName>
                                        </p:attrNameLst>
                                      </p:cBhvr>
                                      <p:by>
                                        <p:hsl h="0" s="-12549" l="-25098"/>
                                      </p:by>
                                    </p:animClr>
                                    <p:animClr clrSpc="hsl" dir="cw">
                                      <p:cBhvr>
                                        <p:cTn id="35" dur="500" fill="hold"/>
                                        <p:tgtEl>
                                          <p:spTgt spid="6"/>
                                        </p:tgtEl>
                                        <p:attrNameLst>
                                          <p:attrName>fillcolor</p:attrName>
                                        </p:attrNameLst>
                                      </p:cBhvr>
                                      <p:by>
                                        <p:hsl h="0" s="-12549" l="-25098"/>
                                      </p:by>
                                    </p:animClr>
                                    <p:animClr clrSpc="hsl" dir="cw">
                                      <p:cBhvr>
                                        <p:cTn id="36" dur="500" fill="hold"/>
                                        <p:tgtEl>
                                          <p:spTgt spid="6"/>
                                        </p:tgtEl>
                                        <p:attrNameLst>
                                          <p:attrName>stroke.color</p:attrName>
                                        </p:attrNameLst>
                                      </p:cBhvr>
                                      <p:by>
                                        <p:hsl h="0" s="-12549" l="-25098"/>
                                      </p:by>
                                    </p:animClr>
                                    <p:set>
                                      <p:cBhvr>
                                        <p:cTn id="37" dur="500" fill="hold"/>
                                        <p:tgtEl>
                                          <p:spTgt spid="6"/>
                                        </p:tgtEl>
                                        <p:attrNameLst>
                                          <p:attrName>fill.type</p:attrName>
                                        </p:attrNameLst>
                                      </p:cBhvr>
                                      <p:to>
                                        <p:strVal val="solid"/>
                                      </p:to>
                                    </p:set>
                                  </p:childTnLst>
                                </p:cTn>
                              </p:par>
                              <p:par>
                                <p:cTn id="38" presetID="24" presetClass="emph" presetSubtype="0" fill="hold" grpId="1" nodeType="withEffect">
                                  <p:stCondLst>
                                    <p:cond delay="0"/>
                                  </p:stCondLst>
                                  <p:childTnLst>
                                    <p:animClr clrSpc="hsl" dir="cw">
                                      <p:cBhvr override="childStyle">
                                        <p:cTn id="39" dur="500" fill="hold"/>
                                        <p:tgtEl>
                                          <p:spTgt spid="7"/>
                                        </p:tgtEl>
                                        <p:attrNameLst>
                                          <p:attrName>style.color</p:attrName>
                                        </p:attrNameLst>
                                      </p:cBhvr>
                                      <p:by>
                                        <p:hsl h="0" s="-12549" l="-25098"/>
                                      </p:by>
                                    </p:animClr>
                                    <p:animClr clrSpc="hsl" dir="cw">
                                      <p:cBhvr>
                                        <p:cTn id="40" dur="500" fill="hold"/>
                                        <p:tgtEl>
                                          <p:spTgt spid="7"/>
                                        </p:tgtEl>
                                        <p:attrNameLst>
                                          <p:attrName>fillcolor</p:attrName>
                                        </p:attrNameLst>
                                      </p:cBhvr>
                                      <p:by>
                                        <p:hsl h="0" s="-12549" l="-25098"/>
                                      </p:by>
                                    </p:animClr>
                                    <p:animClr clrSpc="hsl" dir="cw">
                                      <p:cBhvr>
                                        <p:cTn id="41" dur="500" fill="hold"/>
                                        <p:tgtEl>
                                          <p:spTgt spid="7"/>
                                        </p:tgtEl>
                                        <p:attrNameLst>
                                          <p:attrName>stroke.color</p:attrName>
                                        </p:attrNameLst>
                                      </p:cBhvr>
                                      <p:by>
                                        <p:hsl h="0" s="-12549" l="-25098"/>
                                      </p:by>
                                    </p:animClr>
                                    <p:set>
                                      <p:cBhvr>
                                        <p:cTn id="42" dur="500" fill="hold"/>
                                        <p:tgtEl>
                                          <p:spTgt spid="7"/>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6" grpId="0" animBg="1"/>
      <p:bldP spid="6" grpId="1" animBg="1"/>
      <p:bldP spid="7" grpId="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3AE1B-7A3A-4792-A90F-E3559D1A0EC7}"/>
              </a:ext>
            </a:extLst>
          </p:cNvPr>
          <p:cNvSpPr>
            <a:spLocks noGrp="1"/>
          </p:cNvSpPr>
          <p:nvPr>
            <p:ph type="title"/>
          </p:nvPr>
        </p:nvSpPr>
        <p:spPr>
          <a:xfrm>
            <a:off x="1485899" y="147998"/>
            <a:ext cx="8077201" cy="1325563"/>
          </a:xfrm>
        </p:spPr>
        <p:txBody>
          <a:bodyPr/>
          <a:lstStyle/>
          <a:p>
            <a:pPr algn="ctr"/>
            <a:r>
              <a:rPr lang="en-US" dirty="0"/>
              <a:t>Ongoing Support</a:t>
            </a:r>
          </a:p>
        </p:txBody>
      </p:sp>
      <p:grpSp>
        <p:nvGrpSpPr>
          <p:cNvPr id="3" name="Group 4"/>
          <p:cNvGrpSpPr/>
          <p:nvPr/>
        </p:nvGrpSpPr>
        <p:grpSpPr>
          <a:xfrm>
            <a:off x="2590095" y="397933"/>
            <a:ext cx="695325" cy="704850"/>
            <a:chOff x="3752850" y="533400"/>
            <a:chExt cx="695325" cy="704850"/>
          </a:xfrm>
        </p:grpSpPr>
        <p:sp>
          <p:nvSpPr>
            <p:cNvPr id="6" name="Oval 5"/>
            <p:cNvSpPr/>
            <p:nvPr/>
          </p:nvSpPr>
          <p:spPr>
            <a:xfrm>
              <a:off x="3752850" y="533400"/>
              <a:ext cx="695325" cy="704850"/>
            </a:xfrm>
            <a:prstGeom prst="ellipse">
              <a:avLst/>
            </a:prstGeom>
            <a:solidFill>
              <a:schemeClr val="accent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971925" y="739775"/>
              <a:ext cx="291865" cy="292657"/>
            </a:xfrm>
            <a:prstGeom prst="ellipse">
              <a:avLst/>
            </a:prstGeom>
            <a:solidFill>
              <a:schemeClr val="tx1"/>
            </a:solidFill>
            <a:ln>
              <a:solidFill>
                <a:schemeClr val="tx1"/>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18415" cmpd="sng">
                    <a:solidFill>
                      <a:schemeClr val="bg1"/>
                    </a:solidFill>
                    <a:prstDash val="solid"/>
                  </a:ln>
                  <a:solidFill>
                    <a:schemeClr val="bg1"/>
                  </a:solidFill>
                  <a:effectLst>
                    <a:outerShdw blurRad="63500" dir="3600000" algn="tl" rotWithShape="0">
                      <a:srgbClr val="000000">
                        <a:alpha val="70000"/>
                      </a:srgbClr>
                    </a:outerShdw>
                  </a:effectLst>
                </a:rPr>
                <a:t>5</a:t>
              </a:r>
            </a:p>
          </p:txBody>
        </p:sp>
      </p:grpSp>
      <p:pic>
        <p:nvPicPr>
          <p:cNvPr id="14" name="Picture 13" descr="client-gc45ee5ea6_1920.jpg"/>
          <p:cNvPicPr>
            <a:picLocks noChangeAspect="1"/>
          </p:cNvPicPr>
          <p:nvPr/>
        </p:nvPicPr>
        <p:blipFill>
          <a:blip r:embed="rId3"/>
          <a:stretch>
            <a:fillRect/>
          </a:stretch>
        </p:blipFill>
        <p:spPr>
          <a:xfrm>
            <a:off x="2006600" y="1413933"/>
            <a:ext cx="8166100" cy="5444067"/>
          </a:xfrm>
          <a:prstGeom prst="rect">
            <a:avLst/>
          </a:prstGeom>
        </p:spPr>
      </p:pic>
    </p:spTree>
    <p:extLst>
      <p:ext uri="{BB962C8B-B14F-4D97-AF65-F5344CB8AC3E}">
        <p14:creationId xmlns:p14="http://schemas.microsoft.com/office/powerpoint/2010/main" val="118532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05"/>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 calcmode="lin" valueType="num">
                                      <p:cBhvr>
                                        <p:cTn id="9" dur="1000" fill="hold"/>
                                        <p:tgtEl>
                                          <p:spTgt spid="3"/>
                                        </p:tgtEl>
                                        <p:attrNameLst>
                                          <p:attrName>ppt_x</p:attrName>
                                        </p:attrNameLst>
                                      </p:cBhvr>
                                      <p:tavLst>
                                        <p:tav tm="0">
                                          <p:val>
                                            <p:strVal val="#ppt_x-.2"/>
                                          </p:val>
                                        </p:tav>
                                        <p:tav tm="100000">
                                          <p:val>
                                            <p:strVal val="#ppt_x"/>
                                          </p:val>
                                        </p:tav>
                                      </p:tavLst>
                                    </p:anim>
                                    <p:anim calcmode="lin" valueType="num">
                                      <p:cBhvr>
                                        <p:cTn id="10" dur="1000" fill="hold"/>
                                        <p:tgtEl>
                                          <p:spTgt spid="3"/>
                                        </p:tgtEl>
                                        <p:attrNameLst>
                                          <p:attrName>ppt_y</p:attrName>
                                        </p:attrNameLst>
                                      </p:cBhvr>
                                      <p:tavLst>
                                        <p:tav tm="0">
                                          <p:val>
                                            <p:strVal val="#ppt_y"/>
                                          </p:val>
                                        </p:tav>
                                        <p:tav tm="100000">
                                          <p:val>
                                            <p:strVal val="#ppt_y"/>
                                          </p:val>
                                        </p:tav>
                                      </p:tavLst>
                                    </p:anim>
                                    <p:animEffect transition="in" filter="fade">
                                      <p:cBhvr>
                                        <p:cTn id="11" dur="1000"/>
                                        <p:tgtEl>
                                          <p:spTgt spid="3"/>
                                        </p:tgtEl>
                                      </p:cBhvr>
                                    </p:animEffect>
                                  </p:childTnLst>
                                </p:cTn>
                              </p:par>
                              <p:par>
                                <p:cTn id="12" presetID="9" presetClass="emph" presetSubtype="0" nodeType="withEffect">
                                  <p:stCondLst>
                                    <p:cond delay="0"/>
                                  </p:stCondLst>
                                  <p:childTnLst>
                                    <p:set>
                                      <p:cBhvr rctx="PPT">
                                        <p:cTn id="13" dur="indefinite"/>
                                        <p:tgtEl>
                                          <p:spTgt spid="3"/>
                                        </p:tgtEl>
                                        <p:attrNameLst>
                                          <p:attrName>style.opacity</p:attrName>
                                        </p:attrNameLst>
                                      </p:cBhvr>
                                      <p:to>
                                        <p:strVal val="0.5"/>
                                      </p:to>
                                    </p:set>
                                    <p:animEffect filter="image" prLst="opacity: 0.5">
                                      <p:cBhvr rctx="IE">
                                        <p:cTn id="14" dur="indefinite"/>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iterate type="lt">
                                    <p:tmPct val="0"/>
                                  </p:iterate>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ppt_x</p:attrName>
                                        </p:attrNameLst>
                                      </p:cBhvr>
                                      <p:tavLst>
                                        <p:tav tm="0">
                                          <p:val>
                                            <p:strVal val="#ppt_x-.2"/>
                                          </p:val>
                                        </p:tav>
                                        <p:tav tm="100000">
                                          <p:val>
                                            <p:strVal val="#ppt_x"/>
                                          </p:val>
                                        </p:tav>
                                      </p:tavLst>
                                    </p:anim>
                                    <p:anim calcmode="lin" valueType="num">
                                      <p:cBhvr>
                                        <p:cTn id="20"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grpId="1" nodeType="clickEffect">
                                  <p:stCondLst>
                                    <p:cond delay="0"/>
                                  </p:stCondLst>
                                  <p:iterate type="lt">
                                    <p:tmPct val="10000"/>
                                  </p:iterate>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1"/>
                                          </p:val>
                                        </p:tav>
                                        <p:tav tm="100000">
                                          <p:val>
                                            <p:strVal val="#ppt_x"/>
                                          </p:val>
                                        </p:tav>
                                      </p:tavLst>
                                    </p:anim>
                                    <p:anim calcmode="lin" valueType="num">
                                      <p:cBhvr>
                                        <p:cTn id="2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ime_for_Change_8c96c94bd7b7f09c768c80bdf356ef9f.jpg"/>
          <p:cNvPicPr>
            <a:picLocks noChangeAspect="1"/>
          </p:cNvPicPr>
          <p:nvPr/>
        </p:nvPicPr>
        <p:blipFill>
          <a:blip r:embed="rId3"/>
          <a:stretch>
            <a:fillRect/>
          </a:stretch>
        </p:blipFill>
        <p:spPr>
          <a:xfrm>
            <a:off x="952500" y="0"/>
            <a:ext cx="10287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631</TotalTime>
  <Words>1141</Words>
  <Application>Microsoft Office PowerPoint</Application>
  <PresentationFormat>Widescreen</PresentationFormat>
  <Paragraphs>40</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Ink Free</vt:lpstr>
      <vt:lpstr>Office Theme</vt:lpstr>
      <vt:lpstr>PowerPoint Presentation</vt:lpstr>
      <vt:lpstr>While 90 percent of teachers reported participating in professional development, most of those teachers also reported that it was totally useless. </vt:lpstr>
      <vt:lpstr>Learning</vt:lpstr>
      <vt:lpstr>PowerPoint Presentation</vt:lpstr>
      <vt:lpstr>Significant and Ongoing</vt:lpstr>
      <vt:lpstr>Modeling is Highly Effective </vt:lpstr>
      <vt:lpstr>Ongoing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 Faries</dc:creator>
  <cp:lastModifiedBy>Davina Faries</cp:lastModifiedBy>
  <cp:revision>49</cp:revision>
  <dcterms:created xsi:type="dcterms:W3CDTF">2023-02-07T15:49:30Z</dcterms:created>
  <dcterms:modified xsi:type="dcterms:W3CDTF">2023-02-08T03:36:07Z</dcterms:modified>
</cp:coreProperties>
</file>